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72"/>
  </p:notesMasterIdLst>
  <p:handoutMasterIdLst>
    <p:handoutMasterId r:id="rId73"/>
  </p:handoutMasterIdLst>
  <p:sldIdLst>
    <p:sldId id="256" r:id="rId4"/>
    <p:sldId id="299" r:id="rId5"/>
    <p:sldId id="261" r:id="rId6"/>
    <p:sldId id="350" r:id="rId7"/>
    <p:sldId id="264" r:id="rId8"/>
    <p:sldId id="365" r:id="rId9"/>
    <p:sldId id="340" r:id="rId10"/>
    <p:sldId id="301" r:id="rId11"/>
    <p:sldId id="302" r:id="rId12"/>
    <p:sldId id="310" r:id="rId13"/>
    <p:sldId id="304" r:id="rId14"/>
    <p:sldId id="305" r:id="rId15"/>
    <p:sldId id="311" r:id="rId16"/>
    <p:sldId id="303" r:id="rId17"/>
    <p:sldId id="306" r:id="rId18"/>
    <p:sldId id="312" r:id="rId19"/>
    <p:sldId id="307" r:id="rId20"/>
    <p:sldId id="308" r:id="rId21"/>
    <p:sldId id="313" r:id="rId22"/>
    <p:sldId id="309" r:id="rId23"/>
    <p:sldId id="314" r:id="rId24"/>
    <p:sldId id="315" r:id="rId25"/>
    <p:sldId id="316" r:id="rId26"/>
    <p:sldId id="317" r:id="rId27"/>
    <p:sldId id="318" r:id="rId28"/>
    <p:sldId id="320" r:id="rId29"/>
    <p:sldId id="319" r:id="rId30"/>
    <p:sldId id="321" r:id="rId31"/>
    <p:sldId id="322" r:id="rId32"/>
    <p:sldId id="323" r:id="rId33"/>
    <p:sldId id="324" r:id="rId34"/>
    <p:sldId id="325" r:id="rId35"/>
    <p:sldId id="326" r:id="rId36"/>
    <p:sldId id="328" r:id="rId37"/>
    <p:sldId id="329" r:id="rId38"/>
    <p:sldId id="330" r:id="rId39"/>
    <p:sldId id="331" r:id="rId40"/>
    <p:sldId id="332" r:id="rId41"/>
    <p:sldId id="333" r:id="rId42"/>
    <p:sldId id="334" r:id="rId43"/>
    <p:sldId id="335" r:id="rId44"/>
    <p:sldId id="336" r:id="rId45"/>
    <p:sldId id="337" r:id="rId46"/>
    <p:sldId id="339" r:id="rId47"/>
    <p:sldId id="338" r:id="rId48"/>
    <p:sldId id="341" r:id="rId49"/>
    <p:sldId id="342" r:id="rId50"/>
    <p:sldId id="349" r:id="rId51"/>
    <p:sldId id="344" r:id="rId52"/>
    <p:sldId id="347" r:id="rId53"/>
    <p:sldId id="348" r:id="rId54"/>
    <p:sldId id="343" r:id="rId55"/>
    <p:sldId id="346" r:id="rId56"/>
    <p:sldId id="364" r:id="rId57"/>
    <p:sldId id="357" r:id="rId58"/>
    <p:sldId id="351" r:id="rId59"/>
    <p:sldId id="352" r:id="rId60"/>
    <p:sldId id="353" r:id="rId61"/>
    <p:sldId id="354" r:id="rId62"/>
    <p:sldId id="355" r:id="rId63"/>
    <p:sldId id="356" r:id="rId64"/>
    <p:sldId id="363" r:id="rId65"/>
    <p:sldId id="358" r:id="rId66"/>
    <p:sldId id="359" r:id="rId67"/>
    <p:sldId id="360" r:id="rId68"/>
    <p:sldId id="361" r:id="rId69"/>
    <p:sldId id="362" r:id="rId70"/>
    <p:sldId id="262" r:id="rId7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6196" autoAdjust="0"/>
  </p:normalViewPr>
  <p:slideViewPr>
    <p:cSldViewPr>
      <p:cViewPr varScale="1">
        <p:scale>
          <a:sx n="110" d="100"/>
          <a:sy n="110" d="100"/>
        </p:scale>
        <p:origin x="797"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dgm:spPr/>
      <dgm:t>
        <a:bodyPr/>
        <a:lstStyle/>
        <a:p>
          <a:r>
            <a:rPr lang="en-US" b="0" baseline="0" dirty="0"/>
            <a:t>1- Player</a:t>
          </a:r>
          <a:endParaRPr lang="en-US" dirty="0"/>
        </a:p>
      </dgm:t>
    </dgm:pt>
    <dgm:pt modelId="{EC210C56-56C6-4F84-9CAD-F4644A640736}" type="parTrans" cxnId="{44EBA41A-588F-4410-841A-F7077455FF85}">
      <dgm:prSet/>
      <dgm:spPr/>
      <dgm:t>
        <a:bodyPr/>
        <a:lstStyle/>
        <a:p>
          <a:endParaRPr lang="en-US"/>
        </a:p>
      </dgm:t>
    </dgm:pt>
    <dgm:pt modelId="{10B474AB-B851-4BC3-8896-FFFCCA5E33A1}" type="sibTrans" cxnId="{44EBA41A-588F-4410-841A-F7077455FF85}">
      <dgm:prSet/>
      <dgm:spPr/>
      <dgm:t>
        <a:bodyPr/>
        <a:lstStyle/>
        <a:p>
          <a:endParaRPr lang="en-US"/>
        </a:p>
      </dgm:t>
    </dgm:pt>
    <dgm:pt modelId="{0A0FDD17-CF7D-49AA-A27D-DC33A95C0959}">
      <dgm:prSet/>
      <dgm:spPr/>
      <dgm:t>
        <a:bodyPr/>
        <a:lstStyle/>
        <a:p>
          <a:r>
            <a:rPr lang="en-US" b="0" baseline="0"/>
            <a:t>2- Continent</a:t>
          </a:r>
          <a:endParaRPr lang="en-US"/>
        </a:p>
      </dgm:t>
    </dgm:pt>
    <dgm:pt modelId="{8D7B5C25-89A0-4081-ADF5-56274DB8CCEE}" type="parTrans" cxnId="{A18564D9-5A9C-4FFC-A3CE-B04E42E73C1B}">
      <dgm:prSet/>
      <dgm:spPr/>
      <dgm:t>
        <a:bodyPr/>
        <a:lstStyle/>
        <a:p>
          <a:endParaRPr lang="en-US"/>
        </a:p>
      </dgm:t>
    </dgm:pt>
    <dgm:pt modelId="{B42D7ADE-076A-4908-9416-402A57685FA7}" type="sibTrans" cxnId="{A18564D9-5A9C-4FFC-A3CE-B04E42E73C1B}">
      <dgm:prSet/>
      <dgm:spPr/>
      <dgm:t>
        <a:bodyPr/>
        <a:lstStyle/>
        <a:p>
          <a:endParaRPr lang="en-US"/>
        </a:p>
      </dgm:t>
    </dgm:pt>
    <dgm:pt modelId="{D193988E-5779-4248-881A-7ABBA17AEDEF}">
      <dgm:prSet/>
      <dgm:spPr/>
      <dgm:t>
        <a:bodyPr/>
        <a:lstStyle/>
        <a:p>
          <a:r>
            <a:rPr lang="en-US" b="0" baseline="0"/>
            <a:t>3- Country</a:t>
          </a:r>
          <a:endParaRPr lang="en-US"/>
        </a:p>
      </dgm:t>
    </dgm:pt>
    <dgm:pt modelId="{C28EDD91-9069-4509-BEBA-900125B82C08}" type="parTrans" cxnId="{614EA36F-AA56-40C2-BF2B-0096E394FDBB}">
      <dgm:prSet/>
      <dgm:spPr/>
      <dgm:t>
        <a:bodyPr/>
        <a:lstStyle/>
        <a:p>
          <a:endParaRPr lang="en-US"/>
        </a:p>
      </dgm:t>
    </dgm:pt>
    <dgm:pt modelId="{A0F352F2-E232-4B57-82EF-4CCBC160460C}" type="sibTrans" cxnId="{614EA36F-AA56-40C2-BF2B-0096E394FDBB}">
      <dgm:prSet/>
      <dgm:spPr/>
      <dgm:t>
        <a:bodyPr/>
        <a:lstStyle/>
        <a:p>
          <a:endParaRPr lang="en-US"/>
        </a:p>
      </dgm:t>
    </dgm:pt>
    <dgm:pt modelId="{9DD8C389-5C1E-415D-89B5-7B7F09797FFB}">
      <dgm:prSet/>
      <dgm:spPr/>
      <dgm:t>
        <a:bodyPr/>
        <a:lstStyle/>
        <a:p>
          <a:r>
            <a:rPr lang="en-US" b="0" baseline="0"/>
            <a:t>4- Game State</a:t>
          </a:r>
          <a:endParaRPr lang="en-US"/>
        </a:p>
      </dgm:t>
    </dgm:pt>
    <dgm:pt modelId="{2BDC50FC-4880-4C08-86E6-05FBBAF67CBF}" type="parTrans" cxnId="{062CA071-DD10-4AA2-B62A-FF8A3DD31043}">
      <dgm:prSet/>
      <dgm:spPr/>
      <dgm:t>
        <a:bodyPr/>
        <a:lstStyle/>
        <a:p>
          <a:endParaRPr lang="en-US"/>
        </a:p>
      </dgm:t>
    </dgm:pt>
    <dgm:pt modelId="{0DA2C3BA-DC1B-40C0-8510-F3065940093D}" type="sibTrans" cxnId="{062CA071-DD10-4AA2-B62A-FF8A3DD31043}">
      <dgm:prSet/>
      <dgm:spPr/>
      <dgm:t>
        <a:bodyPr/>
        <a:lstStyle/>
        <a:p>
          <a:endParaRPr lang="en-US"/>
        </a:p>
      </dgm:t>
    </dgm:pt>
    <dgm:pt modelId="{79F54C72-7386-4C11-B891-965757A0CDF2}">
      <dgm:prSet/>
      <dgm:spPr/>
      <dgm:t>
        <a:bodyPr/>
        <a:lstStyle/>
        <a:p>
          <a:r>
            <a:rPr lang="en-US" b="0" baseline="0" dirty="0"/>
            <a:t>5- Order :</a:t>
          </a:r>
          <a:r>
            <a:rPr lang="en-US" dirty="0"/>
            <a:t>Order , Deploy Order</a:t>
          </a:r>
        </a:p>
      </dgm:t>
    </dgm:pt>
    <dgm:pt modelId="{7DD1A724-10D9-4A90-9320-1EE1FA5597A5}" type="parTrans" cxnId="{02010917-A3F0-4D15-8340-48BAFD45C42B}">
      <dgm:prSet/>
      <dgm:spPr/>
      <dgm:t>
        <a:bodyPr/>
        <a:lstStyle/>
        <a:p>
          <a:endParaRPr lang="en-US"/>
        </a:p>
      </dgm:t>
    </dgm:pt>
    <dgm:pt modelId="{23F47BF1-A373-491B-9BA4-33A11F311390}" type="sibTrans" cxnId="{02010917-A3F0-4D15-8340-48BAFD45C42B}">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5"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DD552120-C3A9-4396-8BE1-F6F93D7D08AC}" type="pres">
      <dgm:prSet presAssocID="{0A0FDD17-CF7D-49AA-A27D-DC33A95C0959}" presName="parentText" presStyleLbl="node1" presStyleIdx="1" presStyleCnt="5">
        <dgm:presLayoutVars>
          <dgm:chMax val="0"/>
          <dgm:bulletEnabled val="1"/>
        </dgm:presLayoutVars>
      </dgm:prSet>
      <dgm:spPr/>
    </dgm:pt>
    <dgm:pt modelId="{E3FD432F-8095-4010-B45E-11A4589343FE}" type="pres">
      <dgm:prSet presAssocID="{B42D7ADE-076A-4908-9416-402A57685FA7}" presName="spacer" presStyleCnt="0"/>
      <dgm:spPr/>
    </dgm:pt>
    <dgm:pt modelId="{29911D5D-5E33-4E6B-B7BF-D2E68C54EC2B}" type="pres">
      <dgm:prSet presAssocID="{D193988E-5779-4248-881A-7ABBA17AEDEF}" presName="parentText" presStyleLbl="node1" presStyleIdx="2" presStyleCnt="5">
        <dgm:presLayoutVars>
          <dgm:chMax val="0"/>
          <dgm:bulletEnabled val="1"/>
        </dgm:presLayoutVars>
      </dgm:prSet>
      <dgm:spPr/>
    </dgm:pt>
    <dgm:pt modelId="{7DA06D4B-6E48-4AFA-96F7-660D7D960831}" type="pres">
      <dgm:prSet presAssocID="{A0F352F2-E232-4B57-82EF-4CCBC160460C}" presName="spacer" presStyleCnt="0"/>
      <dgm:spPr/>
    </dgm:pt>
    <dgm:pt modelId="{5B89EEE4-37B1-4771-8D21-A9B5C8CED64D}" type="pres">
      <dgm:prSet presAssocID="{9DD8C389-5C1E-415D-89B5-7B7F09797FFB}" presName="parentText" presStyleLbl="node1" presStyleIdx="3" presStyleCnt="5">
        <dgm:presLayoutVars>
          <dgm:chMax val="0"/>
          <dgm:bulletEnabled val="1"/>
        </dgm:presLayoutVars>
      </dgm:prSet>
      <dgm:spPr/>
    </dgm:pt>
    <dgm:pt modelId="{0715B99E-622E-4A1D-AA17-7F62B5C654C4}" type="pres">
      <dgm:prSet presAssocID="{0DA2C3BA-DC1B-40C0-8510-F3065940093D}" presName="spacer" presStyleCnt="0"/>
      <dgm:spPr/>
    </dgm:pt>
    <dgm:pt modelId="{52F3A6A6-B196-4181-896E-0F6088D5594C}" type="pres">
      <dgm:prSet presAssocID="{79F54C72-7386-4C11-B891-965757A0CDF2}" presName="parentText" presStyleLbl="node1" presStyleIdx="4" presStyleCnt="5">
        <dgm:presLayoutVars>
          <dgm:chMax val="0"/>
          <dgm:bulletEnabled val="1"/>
        </dgm:presLayoutVars>
      </dgm:prSet>
      <dgm:spPr/>
    </dgm:pt>
  </dgm:ptLst>
  <dgm:cxnLst>
    <dgm:cxn modelId="{71AD7D07-8D79-4EEE-B079-9CCA8C21C1FF}" type="presOf" srcId="{9DD8C389-5C1E-415D-89B5-7B7F09797FFB}" destId="{5B89EEE4-37B1-4771-8D21-A9B5C8CED64D}" srcOrd="0" destOrd="0" presId="urn:microsoft.com/office/officeart/2005/8/layout/vList2"/>
    <dgm:cxn modelId="{02010917-A3F0-4D15-8340-48BAFD45C42B}" srcId="{CB8890FB-C3ED-49E0-96E5-97E9827334D1}" destId="{79F54C72-7386-4C11-B891-965757A0CDF2}" srcOrd="4" destOrd="0" parTransId="{7DD1A724-10D9-4A90-9320-1EE1FA5597A5}" sibTransId="{23F47BF1-A373-491B-9BA4-33A11F311390}"/>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614EA36F-AA56-40C2-BF2B-0096E394FDBB}" srcId="{CB8890FB-C3ED-49E0-96E5-97E9827334D1}" destId="{D193988E-5779-4248-881A-7ABBA17AEDEF}" srcOrd="2" destOrd="0" parTransId="{C28EDD91-9069-4509-BEBA-900125B82C08}" sibTransId="{A0F352F2-E232-4B57-82EF-4CCBC160460C}"/>
    <dgm:cxn modelId="{062CA071-DD10-4AA2-B62A-FF8A3DD31043}" srcId="{CB8890FB-C3ED-49E0-96E5-97E9827334D1}" destId="{9DD8C389-5C1E-415D-89B5-7B7F09797FFB}" srcOrd="3" destOrd="0" parTransId="{2BDC50FC-4880-4C08-86E6-05FBBAF67CBF}" sibTransId="{0DA2C3BA-DC1B-40C0-8510-F3065940093D}"/>
    <dgm:cxn modelId="{D21D3A54-ACB0-4AF9-8EC6-68BD7CB99303}" type="presOf" srcId="{0A0FDD17-CF7D-49AA-A27D-DC33A95C0959}" destId="{DD552120-C3A9-4396-8BE1-F6F93D7D08AC}" srcOrd="0" destOrd="0" presId="urn:microsoft.com/office/officeart/2005/8/layout/vList2"/>
    <dgm:cxn modelId="{3A6B4794-B553-4892-AF67-1364CE10D72B}" type="presOf" srcId="{79F54C72-7386-4C11-B891-965757A0CDF2}" destId="{52F3A6A6-B196-4181-896E-0F6088D5594C}" srcOrd="0" destOrd="0" presId="urn:microsoft.com/office/officeart/2005/8/layout/vList2"/>
    <dgm:cxn modelId="{A28503B2-B3E2-49F6-9289-B28346971604}" type="presOf" srcId="{D193988E-5779-4248-881A-7ABBA17AEDEF}" destId="{29911D5D-5E33-4E6B-B7BF-D2E68C54EC2B}" srcOrd="0" destOrd="0" presId="urn:microsoft.com/office/officeart/2005/8/layout/vList2"/>
    <dgm:cxn modelId="{A18564D9-5A9C-4FFC-A3CE-B04E42E73C1B}" srcId="{CB8890FB-C3ED-49E0-96E5-97E9827334D1}" destId="{0A0FDD17-CF7D-49AA-A27D-DC33A95C0959}" srcOrd="1" destOrd="0" parTransId="{8D7B5C25-89A0-4081-ADF5-56274DB8CCEE}" sibTransId="{B42D7ADE-076A-4908-9416-402A57685FA7}"/>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0CF1922-32D4-4AC2-90A0-93922D4A669D}" type="presParOf" srcId="{0CB95B56-99DC-4EB2-9657-65B1CA3FE04B}" destId="{DD552120-C3A9-4396-8BE1-F6F93D7D08AC}" srcOrd="2" destOrd="0" presId="urn:microsoft.com/office/officeart/2005/8/layout/vList2"/>
    <dgm:cxn modelId="{AC5F85CB-BE1D-4138-BE91-AAB4DA90F8F9}" type="presParOf" srcId="{0CB95B56-99DC-4EB2-9657-65B1CA3FE04B}" destId="{E3FD432F-8095-4010-B45E-11A4589343FE}" srcOrd="3" destOrd="0" presId="urn:microsoft.com/office/officeart/2005/8/layout/vList2"/>
    <dgm:cxn modelId="{BABDF644-7139-4006-999E-87C6094F99A6}" type="presParOf" srcId="{0CB95B56-99DC-4EB2-9657-65B1CA3FE04B}" destId="{29911D5D-5E33-4E6B-B7BF-D2E68C54EC2B}" srcOrd="4" destOrd="0" presId="urn:microsoft.com/office/officeart/2005/8/layout/vList2"/>
    <dgm:cxn modelId="{918C1F93-AC8F-4B2A-A367-FEF7F49E6B93}" type="presParOf" srcId="{0CB95B56-99DC-4EB2-9657-65B1CA3FE04B}" destId="{7DA06D4B-6E48-4AFA-96F7-660D7D960831}" srcOrd="5" destOrd="0" presId="urn:microsoft.com/office/officeart/2005/8/layout/vList2"/>
    <dgm:cxn modelId="{1707464B-DA7E-4CC3-9CB9-431C7836FAF2}" type="presParOf" srcId="{0CB95B56-99DC-4EB2-9657-65B1CA3FE04B}" destId="{5B89EEE4-37B1-4771-8D21-A9B5C8CED64D}" srcOrd="6" destOrd="0" presId="urn:microsoft.com/office/officeart/2005/8/layout/vList2"/>
    <dgm:cxn modelId="{ABD44E11-79AD-47F2-A036-E571BE070042}" type="presParOf" srcId="{0CB95B56-99DC-4EB2-9657-65B1CA3FE04B}" destId="{0715B99E-622E-4A1D-AA17-7F62B5C654C4}" srcOrd="7" destOrd="0" presId="urn:microsoft.com/office/officeart/2005/8/layout/vList2"/>
    <dgm:cxn modelId="{7DEB72EF-554D-4F87-8D06-784AE18C60D9}" type="presParOf" srcId="{0CB95B56-99DC-4EB2-9657-65B1CA3FE04B}" destId="{52F3A6A6-B196-4181-896E-0F6088D559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dgm:spPr/>
      <dgm:t>
        <a:bodyPr/>
        <a:lstStyle/>
        <a:p>
          <a:r>
            <a:rPr lang="en-US" b="0" baseline="0" dirty="0"/>
            <a:t>1- Command</a:t>
          </a:r>
          <a:endParaRPr lang="en-US" dirty="0"/>
        </a:p>
      </dgm:t>
    </dgm:pt>
    <dgm:pt modelId="{EC210C56-56C6-4F84-9CAD-F4644A640736}" type="parTrans" cxnId="{44EBA41A-588F-4410-841A-F7077455FF85}">
      <dgm:prSet/>
      <dgm:spPr/>
      <dgm:t>
        <a:bodyPr/>
        <a:lstStyle/>
        <a:p>
          <a:endParaRPr lang="en-US"/>
        </a:p>
      </dgm:t>
    </dgm:pt>
    <dgm:pt modelId="{10B474AB-B851-4BC3-8896-FFFCCA5E33A1}" type="sibTrans" cxnId="{44EBA41A-588F-4410-841A-F7077455FF85}">
      <dgm:prSet/>
      <dgm:spPr/>
      <dgm:t>
        <a:bodyPr/>
        <a:lstStyle/>
        <a:p>
          <a:endParaRPr lang="en-US"/>
        </a:p>
      </dgm:t>
    </dgm:pt>
    <dgm:pt modelId="{0A0FDD17-CF7D-49AA-A27D-DC33A95C0959}">
      <dgm:prSet/>
      <dgm:spPr/>
      <dgm:t>
        <a:bodyPr/>
        <a:lstStyle/>
        <a:p>
          <a:r>
            <a:rPr lang="en-US" b="0" baseline="0" dirty="0"/>
            <a:t>2- Country Controller</a:t>
          </a:r>
          <a:endParaRPr lang="en-US" dirty="0"/>
        </a:p>
      </dgm:t>
    </dgm:pt>
    <dgm:pt modelId="{8D7B5C25-89A0-4081-ADF5-56274DB8CCEE}" type="parTrans" cxnId="{A18564D9-5A9C-4FFC-A3CE-B04E42E73C1B}">
      <dgm:prSet/>
      <dgm:spPr/>
      <dgm:t>
        <a:bodyPr/>
        <a:lstStyle/>
        <a:p>
          <a:endParaRPr lang="en-US"/>
        </a:p>
      </dgm:t>
    </dgm:pt>
    <dgm:pt modelId="{B42D7ADE-076A-4908-9416-402A57685FA7}" type="sibTrans" cxnId="{A18564D9-5A9C-4FFC-A3CE-B04E42E73C1B}">
      <dgm:prSet/>
      <dgm:spPr/>
      <dgm:t>
        <a:bodyPr/>
        <a:lstStyle/>
        <a:p>
          <a:endParaRPr lang="en-US"/>
        </a:p>
      </dgm:t>
    </dgm:pt>
    <dgm:pt modelId="{D193988E-5779-4248-881A-7ABBA17AEDEF}">
      <dgm:prSet/>
      <dgm:spPr/>
      <dgm:t>
        <a:bodyPr/>
        <a:lstStyle/>
        <a:p>
          <a:r>
            <a:rPr lang="en-US" b="0" baseline="0" dirty="0"/>
            <a:t>3- Map Controller</a:t>
          </a:r>
          <a:endParaRPr lang="en-US" dirty="0"/>
        </a:p>
      </dgm:t>
    </dgm:pt>
    <dgm:pt modelId="{C28EDD91-9069-4509-BEBA-900125B82C08}" type="parTrans" cxnId="{614EA36F-AA56-40C2-BF2B-0096E394FDBB}">
      <dgm:prSet/>
      <dgm:spPr/>
      <dgm:t>
        <a:bodyPr/>
        <a:lstStyle/>
        <a:p>
          <a:endParaRPr lang="en-US"/>
        </a:p>
      </dgm:t>
    </dgm:pt>
    <dgm:pt modelId="{A0F352F2-E232-4B57-82EF-4CCBC160460C}" type="sibTrans" cxnId="{614EA36F-AA56-40C2-BF2B-0096E394FDBB}">
      <dgm:prSet/>
      <dgm:spPr/>
      <dgm:t>
        <a:bodyPr/>
        <a:lstStyle/>
        <a:p>
          <a:endParaRPr lang="en-US"/>
        </a:p>
      </dgm:t>
    </dgm:pt>
    <dgm:pt modelId="{9DD8C389-5C1E-415D-89B5-7B7F09797FFB}">
      <dgm:prSet/>
      <dgm:spPr/>
      <dgm:t>
        <a:bodyPr/>
        <a:lstStyle/>
        <a:p>
          <a:r>
            <a:rPr lang="en-US" b="0" baseline="0" dirty="0"/>
            <a:t>4- Order Controller</a:t>
          </a:r>
          <a:endParaRPr lang="en-US" dirty="0"/>
        </a:p>
      </dgm:t>
    </dgm:pt>
    <dgm:pt modelId="{2BDC50FC-4880-4C08-86E6-05FBBAF67CBF}" type="parTrans" cxnId="{062CA071-DD10-4AA2-B62A-FF8A3DD31043}">
      <dgm:prSet/>
      <dgm:spPr/>
      <dgm:t>
        <a:bodyPr/>
        <a:lstStyle/>
        <a:p>
          <a:endParaRPr lang="en-US"/>
        </a:p>
      </dgm:t>
    </dgm:pt>
    <dgm:pt modelId="{0DA2C3BA-DC1B-40C0-8510-F3065940093D}" type="sibTrans" cxnId="{062CA071-DD10-4AA2-B62A-FF8A3DD31043}">
      <dgm:prSet/>
      <dgm:spPr/>
      <dgm:t>
        <a:bodyPr/>
        <a:lstStyle/>
        <a:p>
          <a:endParaRPr lang="en-US"/>
        </a:p>
      </dgm:t>
    </dgm:pt>
    <dgm:pt modelId="{79F54C72-7386-4C11-B891-965757A0CDF2}">
      <dgm:prSet/>
      <dgm:spPr/>
      <dgm:t>
        <a:bodyPr/>
        <a:lstStyle/>
        <a:p>
          <a:r>
            <a:rPr lang="en-US" b="0" baseline="0" dirty="0"/>
            <a:t>5- Play Controller</a:t>
          </a:r>
          <a:endParaRPr lang="en-US" dirty="0"/>
        </a:p>
      </dgm:t>
    </dgm:pt>
    <dgm:pt modelId="{7DD1A724-10D9-4A90-9320-1EE1FA5597A5}" type="parTrans" cxnId="{02010917-A3F0-4D15-8340-48BAFD45C42B}">
      <dgm:prSet/>
      <dgm:spPr/>
      <dgm:t>
        <a:bodyPr/>
        <a:lstStyle/>
        <a:p>
          <a:endParaRPr lang="en-US"/>
        </a:p>
      </dgm:t>
    </dgm:pt>
    <dgm:pt modelId="{23F47BF1-A373-491B-9BA4-33A11F311390}" type="sibTrans" cxnId="{02010917-A3F0-4D15-8340-48BAFD45C42B}">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5"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DD552120-C3A9-4396-8BE1-F6F93D7D08AC}" type="pres">
      <dgm:prSet presAssocID="{0A0FDD17-CF7D-49AA-A27D-DC33A95C0959}" presName="parentText" presStyleLbl="node1" presStyleIdx="1" presStyleCnt="5">
        <dgm:presLayoutVars>
          <dgm:chMax val="0"/>
          <dgm:bulletEnabled val="1"/>
        </dgm:presLayoutVars>
      </dgm:prSet>
      <dgm:spPr/>
    </dgm:pt>
    <dgm:pt modelId="{E3FD432F-8095-4010-B45E-11A4589343FE}" type="pres">
      <dgm:prSet presAssocID="{B42D7ADE-076A-4908-9416-402A57685FA7}" presName="spacer" presStyleCnt="0"/>
      <dgm:spPr/>
    </dgm:pt>
    <dgm:pt modelId="{29911D5D-5E33-4E6B-B7BF-D2E68C54EC2B}" type="pres">
      <dgm:prSet presAssocID="{D193988E-5779-4248-881A-7ABBA17AEDEF}" presName="parentText" presStyleLbl="node1" presStyleIdx="2" presStyleCnt="5">
        <dgm:presLayoutVars>
          <dgm:chMax val="0"/>
          <dgm:bulletEnabled val="1"/>
        </dgm:presLayoutVars>
      </dgm:prSet>
      <dgm:spPr/>
    </dgm:pt>
    <dgm:pt modelId="{7DA06D4B-6E48-4AFA-96F7-660D7D960831}" type="pres">
      <dgm:prSet presAssocID="{A0F352F2-E232-4B57-82EF-4CCBC160460C}" presName="spacer" presStyleCnt="0"/>
      <dgm:spPr/>
    </dgm:pt>
    <dgm:pt modelId="{5B89EEE4-37B1-4771-8D21-A9B5C8CED64D}" type="pres">
      <dgm:prSet presAssocID="{9DD8C389-5C1E-415D-89B5-7B7F09797FFB}" presName="parentText" presStyleLbl="node1" presStyleIdx="3" presStyleCnt="5">
        <dgm:presLayoutVars>
          <dgm:chMax val="0"/>
          <dgm:bulletEnabled val="1"/>
        </dgm:presLayoutVars>
      </dgm:prSet>
      <dgm:spPr/>
    </dgm:pt>
    <dgm:pt modelId="{0715B99E-622E-4A1D-AA17-7F62B5C654C4}" type="pres">
      <dgm:prSet presAssocID="{0DA2C3BA-DC1B-40C0-8510-F3065940093D}" presName="spacer" presStyleCnt="0"/>
      <dgm:spPr/>
    </dgm:pt>
    <dgm:pt modelId="{52F3A6A6-B196-4181-896E-0F6088D5594C}" type="pres">
      <dgm:prSet presAssocID="{79F54C72-7386-4C11-B891-965757A0CDF2}" presName="parentText" presStyleLbl="node1" presStyleIdx="4" presStyleCnt="5">
        <dgm:presLayoutVars>
          <dgm:chMax val="0"/>
          <dgm:bulletEnabled val="1"/>
        </dgm:presLayoutVars>
      </dgm:prSet>
      <dgm:spPr/>
    </dgm:pt>
  </dgm:ptLst>
  <dgm:cxnLst>
    <dgm:cxn modelId="{71AD7D07-8D79-4EEE-B079-9CCA8C21C1FF}" type="presOf" srcId="{9DD8C389-5C1E-415D-89B5-7B7F09797FFB}" destId="{5B89EEE4-37B1-4771-8D21-A9B5C8CED64D}" srcOrd="0" destOrd="0" presId="urn:microsoft.com/office/officeart/2005/8/layout/vList2"/>
    <dgm:cxn modelId="{02010917-A3F0-4D15-8340-48BAFD45C42B}" srcId="{CB8890FB-C3ED-49E0-96E5-97E9827334D1}" destId="{79F54C72-7386-4C11-B891-965757A0CDF2}" srcOrd="4" destOrd="0" parTransId="{7DD1A724-10D9-4A90-9320-1EE1FA5597A5}" sibTransId="{23F47BF1-A373-491B-9BA4-33A11F311390}"/>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614EA36F-AA56-40C2-BF2B-0096E394FDBB}" srcId="{CB8890FB-C3ED-49E0-96E5-97E9827334D1}" destId="{D193988E-5779-4248-881A-7ABBA17AEDEF}" srcOrd="2" destOrd="0" parTransId="{C28EDD91-9069-4509-BEBA-900125B82C08}" sibTransId="{A0F352F2-E232-4B57-82EF-4CCBC160460C}"/>
    <dgm:cxn modelId="{062CA071-DD10-4AA2-B62A-FF8A3DD31043}" srcId="{CB8890FB-C3ED-49E0-96E5-97E9827334D1}" destId="{9DD8C389-5C1E-415D-89B5-7B7F09797FFB}" srcOrd="3" destOrd="0" parTransId="{2BDC50FC-4880-4C08-86E6-05FBBAF67CBF}" sibTransId="{0DA2C3BA-DC1B-40C0-8510-F3065940093D}"/>
    <dgm:cxn modelId="{D21D3A54-ACB0-4AF9-8EC6-68BD7CB99303}" type="presOf" srcId="{0A0FDD17-CF7D-49AA-A27D-DC33A95C0959}" destId="{DD552120-C3A9-4396-8BE1-F6F93D7D08AC}" srcOrd="0" destOrd="0" presId="urn:microsoft.com/office/officeart/2005/8/layout/vList2"/>
    <dgm:cxn modelId="{3A6B4794-B553-4892-AF67-1364CE10D72B}" type="presOf" srcId="{79F54C72-7386-4C11-B891-965757A0CDF2}" destId="{52F3A6A6-B196-4181-896E-0F6088D5594C}" srcOrd="0" destOrd="0" presId="urn:microsoft.com/office/officeart/2005/8/layout/vList2"/>
    <dgm:cxn modelId="{A28503B2-B3E2-49F6-9289-B28346971604}" type="presOf" srcId="{D193988E-5779-4248-881A-7ABBA17AEDEF}" destId="{29911D5D-5E33-4E6B-B7BF-D2E68C54EC2B}" srcOrd="0" destOrd="0" presId="urn:microsoft.com/office/officeart/2005/8/layout/vList2"/>
    <dgm:cxn modelId="{A18564D9-5A9C-4FFC-A3CE-B04E42E73C1B}" srcId="{CB8890FB-C3ED-49E0-96E5-97E9827334D1}" destId="{0A0FDD17-CF7D-49AA-A27D-DC33A95C0959}" srcOrd="1" destOrd="0" parTransId="{8D7B5C25-89A0-4081-ADF5-56274DB8CCEE}" sibTransId="{B42D7ADE-076A-4908-9416-402A57685FA7}"/>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0CF1922-32D4-4AC2-90A0-93922D4A669D}" type="presParOf" srcId="{0CB95B56-99DC-4EB2-9657-65B1CA3FE04B}" destId="{DD552120-C3A9-4396-8BE1-F6F93D7D08AC}" srcOrd="2" destOrd="0" presId="urn:microsoft.com/office/officeart/2005/8/layout/vList2"/>
    <dgm:cxn modelId="{AC5F85CB-BE1D-4138-BE91-AAB4DA90F8F9}" type="presParOf" srcId="{0CB95B56-99DC-4EB2-9657-65B1CA3FE04B}" destId="{E3FD432F-8095-4010-B45E-11A4589343FE}" srcOrd="3" destOrd="0" presId="urn:microsoft.com/office/officeart/2005/8/layout/vList2"/>
    <dgm:cxn modelId="{BABDF644-7139-4006-999E-87C6094F99A6}" type="presParOf" srcId="{0CB95B56-99DC-4EB2-9657-65B1CA3FE04B}" destId="{29911D5D-5E33-4E6B-B7BF-D2E68C54EC2B}" srcOrd="4" destOrd="0" presId="urn:microsoft.com/office/officeart/2005/8/layout/vList2"/>
    <dgm:cxn modelId="{918C1F93-AC8F-4B2A-A367-FEF7F49E6B93}" type="presParOf" srcId="{0CB95B56-99DC-4EB2-9657-65B1CA3FE04B}" destId="{7DA06D4B-6E48-4AFA-96F7-660D7D960831}" srcOrd="5" destOrd="0" presId="urn:microsoft.com/office/officeart/2005/8/layout/vList2"/>
    <dgm:cxn modelId="{1707464B-DA7E-4CC3-9CB9-431C7836FAF2}" type="presParOf" srcId="{0CB95B56-99DC-4EB2-9657-65B1CA3FE04B}" destId="{5B89EEE4-37B1-4771-8D21-A9B5C8CED64D}" srcOrd="6" destOrd="0" presId="urn:microsoft.com/office/officeart/2005/8/layout/vList2"/>
    <dgm:cxn modelId="{ABD44E11-79AD-47F2-A036-E571BE070042}" type="presParOf" srcId="{0CB95B56-99DC-4EB2-9657-65B1CA3FE04B}" destId="{0715B99E-622E-4A1D-AA17-7F62B5C654C4}" srcOrd="7" destOrd="0" presId="urn:microsoft.com/office/officeart/2005/8/layout/vList2"/>
    <dgm:cxn modelId="{7DEB72EF-554D-4F87-8D06-784AE18C60D9}" type="presParOf" srcId="{0CB95B56-99DC-4EB2-9657-65B1CA3FE04B}" destId="{52F3A6A6-B196-4181-896E-0F6088D559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custT="1"/>
      <dgm:spPr/>
      <dgm:t>
        <a:bodyPr/>
        <a:lstStyle/>
        <a:p>
          <a:r>
            <a:rPr lang="en-US" sz="1600" b="0" baseline="0" dirty="0"/>
            <a:t>1- App</a:t>
          </a:r>
          <a:endParaRPr lang="en-US" sz="1600" dirty="0"/>
        </a:p>
      </dgm:t>
    </dgm:pt>
    <dgm:pt modelId="{EC210C56-56C6-4F84-9CAD-F4644A640736}" type="parTrans" cxnId="{44EBA41A-588F-4410-841A-F7077455FF85}">
      <dgm:prSet/>
      <dgm:spPr/>
      <dgm:t>
        <a:bodyPr/>
        <a:lstStyle/>
        <a:p>
          <a:endParaRPr lang="en-US" sz="1050"/>
        </a:p>
      </dgm:t>
    </dgm:pt>
    <dgm:pt modelId="{10B474AB-B851-4BC3-8896-FFFCCA5E33A1}" type="sibTrans" cxnId="{44EBA41A-588F-4410-841A-F7077455FF85}">
      <dgm:prSet/>
      <dgm:spPr/>
      <dgm:t>
        <a:bodyPr/>
        <a:lstStyle/>
        <a:p>
          <a:endParaRPr lang="en-US" sz="1050"/>
        </a:p>
      </dgm:t>
    </dgm:pt>
    <dgm:pt modelId="{0A0FDD17-CF7D-49AA-A27D-DC33A95C0959}">
      <dgm:prSet custT="1"/>
      <dgm:spPr/>
      <dgm:t>
        <a:bodyPr/>
        <a:lstStyle/>
        <a:p>
          <a:r>
            <a:rPr lang="en-US" sz="1600" b="0" baseline="0" dirty="0"/>
            <a:t>2- Game Engine</a:t>
          </a:r>
          <a:endParaRPr lang="en-US" sz="1600" dirty="0"/>
        </a:p>
      </dgm:t>
    </dgm:pt>
    <dgm:pt modelId="{8D7B5C25-89A0-4081-ADF5-56274DB8CCEE}" type="parTrans" cxnId="{A18564D9-5A9C-4FFC-A3CE-B04E42E73C1B}">
      <dgm:prSet/>
      <dgm:spPr/>
      <dgm:t>
        <a:bodyPr/>
        <a:lstStyle/>
        <a:p>
          <a:endParaRPr lang="en-US" sz="1050"/>
        </a:p>
      </dgm:t>
    </dgm:pt>
    <dgm:pt modelId="{B42D7ADE-076A-4908-9416-402A57685FA7}" type="sibTrans" cxnId="{A18564D9-5A9C-4FFC-A3CE-B04E42E73C1B}">
      <dgm:prSet/>
      <dgm:spPr/>
      <dgm:t>
        <a:bodyPr/>
        <a:lstStyle/>
        <a:p>
          <a:endParaRPr lang="en-US" sz="1050"/>
        </a:p>
      </dgm:t>
    </dgm:pt>
    <dgm:pt modelId="{D193988E-5779-4248-881A-7ABBA17AEDEF}">
      <dgm:prSet custT="1"/>
      <dgm:spPr/>
      <dgm:t>
        <a:bodyPr/>
        <a:lstStyle/>
        <a:p>
          <a:r>
            <a:rPr lang="en-US" sz="1600" b="0" baseline="0" dirty="0"/>
            <a:t>3- Game Menu</a:t>
          </a:r>
          <a:endParaRPr lang="en-US" sz="1600" dirty="0"/>
        </a:p>
      </dgm:t>
    </dgm:pt>
    <dgm:pt modelId="{C28EDD91-9069-4509-BEBA-900125B82C08}" type="parTrans" cxnId="{614EA36F-AA56-40C2-BF2B-0096E394FDBB}">
      <dgm:prSet/>
      <dgm:spPr/>
      <dgm:t>
        <a:bodyPr/>
        <a:lstStyle/>
        <a:p>
          <a:endParaRPr lang="en-US" sz="1050"/>
        </a:p>
      </dgm:t>
    </dgm:pt>
    <dgm:pt modelId="{A0F352F2-E232-4B57-82EF-4CCBC160460C}" type="sibTrans" cxnId="{614EA36F-AA56-40C2-BF2B-0096E394FDBB}">
      <dgm:prSet/>
      <dgm:spPr/>
      <dgm:t>
        <a:bodyPr/>
        <a:lstStyle/>
        <a:p>
          <a:endParaRPr lang="en-US" sz="1050"/>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3"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DD552120-C3A9-4396-8BE1-F6F93D7D08AC}" type="pres">
      <dgm:prSet presAssocID="{0A0FDD17-CF7D-49AA-A27D-DC33A95C0959}" presName="parentText" presStyleLbl="node1" presStyleIdx="1" presStyleCnt="3" custLinFactNeighborY="11154">
        <dgm:presLayoutVars>
          <dgm:chMax val="0"/>
          <dgm:bulletEnabled val="1"/>
        </dgm:presLayoutVars>
      </dgm:prSet>
      <dgm:spPr/>
    </dgm:pt>
    <dgm:pt modelId="{E3FD432F-8095-4010-B45E-11A4589343FE}" type="pres">
      <dgm:prSet presAssocID="{B42D7ADE-076A-4908-9416-402A57685FA7}" presName="spacer" presStyleCnt="0"/>
      <dgm:spPr/>
    </dgm:pt>
    <dgm:pt modelId="{29911D5D-5E33-4E6B-B7BF-D2E68C54EC2B}" type="pres">
      <dgm:prSet presAssocID="{D193988E-5779-4248-881A-7ABBA17AEDEF}" presName="parentText" presStyleLbl="node1" presStyleIdx="2" presStyleCnt="3">
        <dgm:presLayoutVars>
          <dgm:chMax val="0"/>
          <dgm:bulletEnabled val="1"/>
        </dgm:presLayoutVars>
      </dgm:prSet>
      <dgm:spPr/>
    </dgm:pt>
  </dgm:ptLst>
  <dgm:cxnLst>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614EA36F-AA56-40C2-BF2B-0096E394FDBB}" srcId="{CB8890FB-C3ED-49E0-96E5-97E9827334D1}" destId="{D193988E-5779-4248-881A-7ABBA17AEDEF}" srcOrd="2" destOrd="0" parTransId="{C28EDD91-9069-4509-BEBA-900125B82C08}" sibTransId="{A0F352F2-E232-4B57-82EF-4CCBC160460C}"/>
    <dgm:cxn modelId="{D21D3A54-ACB0-4AF9-8EC6-68BD7CB99303}" type="presOf" srcId="{0A0FDD17-CF7D-49AA-A27D-DC33A95C0959}" destId="{DD552120-C3A9-4396-8BE1-F6F93D7D08AC}" srcOrd="0" destOrd="0" presId="urn:microsoft.com/office/officeart/2005/8/layout/vList2"/>
    <dgm:cxn modelId="{A28503B2-B3E2-49F6-9289-B28346971604}" type="presOf" srcId="{D193988E-5779-4248-881A-7ABBA17AEDEF}" destId="{29911D5D-5E33-4E6B-B7BF-D2E68C54EC2B}" srcOrd="0" destOrd="0" presId="urn:microsoft.com/office/officeart/2005/8/layout/vList2"/>
    <dgm:cxn modelId="{A18564D9-5A9C-4FFC-A3CE-B04E42E73C1B}" srcId="{CB8890FB-C3ED-49E0-96E5-97E9827334D1}" destId="{0A0FDD17-CF7D-49AA-A27D-DC33A95C0959}" srcOrd="1" destOrd="0" parTransId="{8D7B5C25-89A0-4081-ADF5-56274DB8CCEE}" sibTransId="{B42D7ADE-076A-4908-9416-402A57685FA7}"/>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0CF1922-32D4-4AC2-90A0-93922D4A669D}" type="presParOf" srcId="{0CB95B56-99DC-4EB2-9657-65B1CA3FE04B}" destId="{DD552120-C3A9-4396-8BE1-F6F93D7D08AC}" srcOrd="2" destOrd="0" presId="urn:microsoft.com/office/officeart/2005/8/layout/vList2"/>
    <dgm:cxn modelId="{AC5F85CB-BE1D-4138-BE91-AAB4DA90F8F9}" type="presParOf" srcId="{0CB95B56-99DC-4EB2-9657-65B1CA3FE04B}" destId="{E3FD432F-8095-4010-B45E-11A4589343FE}" srcOrd="3" destOrd="0" presId="urn:microsoft.com/office/officeart/2005/8/layout/vList2"/>
    <dgm:cxn modelId="{BABDF644-7139-4006-999E-87C6094F99A6}" type="presParOf" srcId="{0CB95B56-99DC-4EB2-9657-65B1CA3FE04B}" destId="{29911D5D-5E33-4E6B-B7BF-D2E68C54EC2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custT="1"/>
      <dgm:spPr/>
      <dgm:t>
        <a:bodyPr/>
        <a:lstStyle/>
        <a:p>
          <a:r>
            <a:rPr lang="en-US" sz="1800" b="0" baseline="0" dirty="0"/>
            <a:t>1- Game State Test</a:t>
          </a:r>
          <a:endParaRPr lang="en-US" sz="1800" dirty="0"/>
        </a:p>
      </dgm:t>
    </dgm:pt>
    <dgm:pt modelId="{EC210C56-56C6-4F84-9CAD-F4644A640736}" type="parTrans" cxnId="{44EBA41A-588F-4410-841A-F7077455FF85}">
      <dgm:prSet/>
      <dgm:spPr/>
      <dgm:t>
        <a:bodyPr/>
        <a:lstStyle/>
        <a:p>
          <a:endParaRPr lang="en-US"/>
        </a:p>
      </dgm:t>
    </dgm:pt>
    <dgm:pt modelId="{10B474AB-B851-4BC3-8896-FFFCCA5E33A1}" type="sibTrans" cxnId="{44EBA41A-588F-4410-841A-F7077455FF85}">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1" custLinFactNeighborX="4098" custLinFactNeighborY="-77815">
        <dgm:presLayoutVars>
          <dgm:chMax val="0"/>
          <dgm:bulletEnabled val="1"/>
        </dgm:presLayoutVars>
      </dgm:prSet>
      <dgm:spPr/>
    </dgm:pt>
  </dgm:ptLst>
  <dgm:cxnLst>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custT="1"/>
      <dgm:spPr/>
      <dgm:t>
        <a:bodyPr/>
        <a:lstStyle/>
        <a:p>
          <a:r>
            <a:rPr lang="en-US" sz="2000" b="0" baseline="0" dirty="0"/>
            <a:t>1- Country Controller Test</a:t>
          </a:r>
          <a:endParaRPr lang="en-US" sz="2000" dirty="0"/>
        </a:p>
      </dgm:t>
    </dgm:pt>
    <dgm:pt modelId="{EC210C56-56C6-4F84-9CAD-F4644A640736}" type="parTrans" cxnId="{44EBA41A-588F-4410-841A-F7077455FF85}">
      <dgm:prSet/>
      <dgm:spPr/>
      <dgm:t>
        <a:bodyPr/>
        <a:lstStyle/>
        <a:p>
          <a:endParaRPr lang="en-US"/>
        </a:p>
      </dgm:t>
    </dgm:pt>
    <dgm:pt modelId="{10B474AB-B851-4BC3-8896-FFFCCA5E33A1}" type="sibTrans" cxnId="{44EBA41A-588F-4410-841A-F7077455FF85}">
      <dgm:prSet/>
      <dgm:spPr/>
      <dgm:t>
        <a:bodyPr/>
        <a:lstStyle/>
        <a:p>
          <a:endParaRPr lang="en-US"/>
        </a:p>
      </dgm:t>
    </dgm:pt>
    <dgm:pt modelId="{0A0FDD17-CF7D-49AA-A27D-DC33A95C0959}">
      <dgm:prSet custT="1"/>
      <dgm:spPr/>
      <dgm:t>
        <a:bodyPr/>
        <a:lstStyle/>
        <a:p>
          <a:r>
            <a:rPr lang="en-US" sz="2400" b="0" baseline="0" dirty="0"/>
            <a:t>2- Player Controller Test</a:t>
          </a:r>
          <a:endParaRPr lang="en-US" sz="2400" dirty="0"/>
        </a:p>
      </dgm:t>
    </dgm:pt>
    <dgm:pt modelId="{8D7B5C25-89A0-4081-ADF5-56274DB8CCEE}" type="parTrans" cxnId="{A18564D9-5A9C-4FFC-A3CE-B04E42E73C1B}">
      <dgm:prSet/>
      <dgm:spPr/>
      <dgm:t>
        <a:bodyPr/>
        <a:lstStyle/>
        <a:p>
          <a:endParaRPr lang="en-US"/>
        </a:p>
      </dgm:t>
    </dgm:pt>
    <dgm:pt modelId="{B42D7ADE-076A-4908-9416-402A57685FA7}" type="sibTrans" cxnId="{A18564D9-5A9C-4FFC-A3CE-B04E42E73C1B}">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2"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DD552120-C3A9-4396-8BE1-F6F93D7D08AC}" type="pres">
      <dgm:prSet presAssocID="{0A0FDD17-CF7D-49AA-A27D-DC33A95C0959}" presName="parentText" presStyleLbl="node1" presStyleIdx="1" presStyleCnt="2">
        <dgm:presLayoutVars>
          <dgm:chMax val="0"/>
          <dgm:bulletEnabled val="1"/>
        </dgm:presLayoutVars>
      </dgm:prSet>
      <dgm:spPr/>
    </dgm:pt>
  </dgm:ptLst>
  <dgm:cxnLst>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D21D3A54-ACB0-4AF9-8EC6-68BD7CB99303}" type="presOf" srcId="{0A0FDD17-CF7D-49AA-A27D-DC33A95C0959}" destId="{DD552120-C3A9-4396-8BE1-F6F93D7D08AC}" srcOrd="0" destOrd="0" presId="urn:microsoft.com/office/officeart/2005/8/layout/vList2"/>
    <dgm:cxn modelId="{A18564D9-5A9C-4FFC-A3CE-B04E42E73C1B}" srcId="{CB8890FB-C3ED-49E0-96E5-97E9827334D1}" destId="{0A0FDD17-CF7D-49AA-A27D-DC33A95C0959}" srcOrd="1" destOrd="0" parTransId="{8D7B5C25-89A0-4081-ADF5-56274DB8CCEE}" sibTransId="{B42D7ADE-076A-4908-9416-402A57685FA7}"/>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0CF1922-32D4-4AC2-90A0-93922D4A669D}" type="presParOf" srcId="{0CB95B56-99DC-4EB2-9657-65B1CA3FE04B}" destId="{DD552120-C3A9-4396-8BE1-F6F93D7D08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custT="1"/>
      <dgm:spPr/>
      <dgm:t>
        <a:bodyPr/>
        <a:lstStyle/>
        <a:p>
          <a:r>
            <a:rPr lang="en-US" sz="1600" b="0" baseline="0" dirty="0"/>
            <a:t>1- </a:t>
          </a:r>
          <a:r>
            <a:rPr lang="en-US" sz="1600" i="0" dirty="0">
              <a:solidFill>
                <a:schemeClr val="bg1"/>
              </a:solidFill>
              <a:effectLst/>
            </a:rPr>
            <a:t>Game Graph Utils Test</a:t>
          </a:r>
          <a:endParaRPr lang="en-US" sz="1600" dirty="0"/>
        </a:p>
      </dgm:t>
    </dgm:pt>
    <dgm:pt modelId="{EC210C56-56C6-4F84-9CAD-F4644A640736}" type="parTrans" cxnId="{44EBA41A-588F-4410-841A-F7077455FF85}">
      <dgm:prSet/>
      <dgm:spPr/>
      <dgm:t>
        <a:bodyPr/>
        <a:lstStyle/>
        <a:p>
          <a:endParaRPr lang="en-US" sz="1050"/>
        </a:p>
      </dgm:t>
    </dgm:pt>
    <dgm:pt modelId="{10B474AB-B851-4BC3-8896-FFFCCA5E33A1}" type="sibTrans" cxnId="{44EBA41A-588F-4410-841A-F7077455FF85}">
      <dgm:prSet/>
      <dgm:spPr/>
      <dgm:t>
        <a:bodyPr/>
        <a:lstStyle/>
        <a:p>
          <a:endParaRPr lang="en-US" sz="1050"/>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1" custScaleY="40729" custLinFactY="-29854" custLinFactNeighborX="-1639" custLinFactNeighborY="-100000">
        <dgm:presLayoutVars>
          <dgm:chMax val="0"/>
          <dgm:bulletEnabled val="1"/>
        </dgm:presLayoutVars>
      </dgm:prSet>
      <dgm:spPr/>
    </dgm:pt>
  </dgm:ptLst>
  <dgm:cxnLst>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1- Player</a:t>
          </a:r>
          <a:endParaRPr lang="en-US" sz="1700" kern="1200" dirty="0"/>
        </a:p>
      </dsp:txBody>
      <dsp:txXfrm>
        <a:off x="19419" y="19419"/>
        <a:ext cx="4353650" cy="358962"/>
      </dsp:txXfrm>
    </dsp:sp>
    <dsp:sp modelId="{DD552120-C3A9-4396-8BE1-F6F93D7D08AC}">
      <dsp:nvSpPr>
        <dsp:cNvPr id="0" name=""/>
        <dsp:cNvSpPr/>
      </dsp:nvSpPr>
      <dsp:spPr>
        <a:xfrm>
          <a:off x="0" y="47046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a:t>2- Continent</a:t>
          </a:r>
          <a:endParaRPr lang="en-US" sz="1700" kern="1200"/>
        </a:p>
      </dsp:txBody>
      <dsp:txXfrm>
        <a:off x="19419" y="489883"/>
        <a:ext cx="4353650" cy="358962"/>
      </dsp:txXfrm>
    </dsp:sp>
    <dsp:sp modelId="{29911D5D-5E33-4E6B-B7BF-D2E68C54EC2B}">
      <dsp:nvSpPr>
        <dsp:cNvPr id="0" name=""/>
        <dsp:cNvSpPr/>
      </dsp:nvSpPr>
      <dsp:spPr>
        <a:xfrm>
          <a:off x="0" y="91722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a:t>3- Country</a:t>
          </a:r>
          <a:endParaRPr lang="en-US" sz="1700" kern="1200"/>
        </a:p>
      </dsp:txBody>
      <dsp:txXfrm>
        <a:off x="19419" y="936643"/>
        <a:ext cx="4353650" cy="358962"/>
      </dsp:txXfrm>
    </dsp:sp>
    <dsp:sp modelId="{5B89EEE4-37B1-4771-8D21-A9B5C8CED64D}">
      <dsp:nvSpPr>
        <dsp:cNvPr id="0" name=""/>
        <dsp:cNvSpPr/>
      </dsp:nvSpPr>
      <dsp:spPr>
        <a:xfrm>
          <a:off x="0" y="136398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a:t>4- Game State</a:t>
          </a:r>
          <a:endParaRPr lang="en-US" sz="1700" kern="1200"/>
        </a:p>
      </dsp:txBody>
      <dsp:txXfrm>
        <a:off x="19419" y="1383403"/>
        <a:ext cx="4353650" cy="358962"/>
      </dsp:txXfrm>
    </dsp:sp>
    <dsp:sp modelId="{52F3A6A6-B196-4181-896E-0F6088D5594C}">
      <dsp:nvSpPr>
        <dsp:cNvPr id="0" name=""/>
        <dsp:cNvSpPr/>
      </dsp:nvSpPr>
      <dsp:spPr>
        <a:xfrm>
          <a:off x="0" y="181074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5- Order :</a:t>
          </a:r>
          <a:r>
            <a:rPr lang="en-US" sz="1700" kern="1200" dirty="0"/>
            <a:t>Order , Deploy Order</a:t>
          </a:r>
        </a:p>
      </dsp:txBody>
      <dsp:txXfrm>
        <a:off x="19419" y="1830163"/>
        <a:ext cx="4353650" cy="358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1- Command</a:t>
          </a:r>
          <a:endParaRPr lang="en-US" sz="1700" kern="1200" dirty="0"/>
        </a:p>
      </dsp:txBody>
      <dsp:txXfrm>
        <a:off x="19419" y="19419"/>
        <a:ext cx="4353650" cy="358962"/>
      </dsp:txXfrm>
    </dsp:sp>
    <dsp:sp modelId="{DD552120-C3A9-4396-8BE1-F6F93D7D08AC}">
      <dsp:nvSpPr>
        <dsp:cNvPr id="0" name=""/>
        <dsp:cNvSpPr/>
      </dsp:nvSpPr>
      <dsp:spPr>
        <a:xfrm>
          <a:off x="0" y="47046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2- Country Controller</a:t>
          </a:r>
          <a:endParaRPr lang="en-US" sz="1700" kern="1200" dirty="0"/>
        </a:p>
      </dsp:txBody>
      <dsp:txXfrm>
        <a:off x="19419" y="489883"/>
        <a:ext cx="4353650" cy="358962"/>
      </dsp:txXfrm>
    </dsp:sp>
    <dsp:sp modelId="{29911D5D-5E33-4E6B-B7BF-D2E68C54EC2B}">
      <dsp:nvSpPr>
        <dsp:cNvPr id="0" name=""/>
        <dsp:cNvSpPr/>
      </dsp:nvSpPr>
      <dsp:spPr>
        <a:xfrm>
          <a:off x="0" y="91722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3- Map Controller</a:t>
          </a:r>
          <a:endParaRPr lang="en-US" sz="1700" kern="1200" dirty="0"/>
        </a:p>
      </dsp:txBody>
      <dsp:txXfrm>
        <a:off x="19419" y="936643"/>
        <a:ext cx="4353650" cy="358962"/>
      </dsp:txXfrm>
    </dsp:sp>
    <dsp:sp modelId="{5B89EEE4-37B1-4771-8D21-A9B5C8CED64D}">
      <dsp:nvSpPr>
        <dsp:cNvPr id="0" name=""/>
        <dsp:cNvSpPr/>
      </dsp:nvSpPr>
      <dsp:spPr>
        <a:xfrm>
          <a:off x="0" y="136398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4- Order Controller</a:t>
          </a:r>
          <a:endParaRPr lang="en-US" sz="1700" kern="1200" dirty="0"/>
        </a:p>
      </dsp:txBody>
      <dsp:txXfrm>
        <a:off x="19419" y="1383403"/>
        <a:ext cx="4353650" cy="358962"/>
      </dsp:txXfrm>
    </dsp:sp>
    <dsp:sp modelId="{52F3A6A6-B196-4181-896E-0F6088D5594C}">
      <dsp:nvSpPr>
        <dsp:cNvPr id="0" name=""/>
        <dsp:cNvSpPr/>
      </dsp:nvSpPr>
      <dsp:spPr>
        <a:xfrm>
          <a:off x="0" y="1810744"/>
          <a:ext cx="439248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baseline="0" dirty="0"/>
            <a:t>5- Play Controller</a:t>
          </a:r>
          <a:endParaRPr lang="en-US" sz="1700" kern="1200" dirty="0"/>
        </a:p>
      </dsp:txBody>
      <dsp:txXfrm>
        <a:off x="19419" y="1830163"/>
        <a:ext cx="4353650" cy="358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1- App</a:t>
          </a:r>
          <a:endParaRPr lang="en-US" sz="1600" kern="1200" dirty="0"/>
        </a:p>
      </dsp:txBody>
      <dsp:txXfrm>
        <a:off x="32898" y="32898"/>
        <a:ext cx="4326692" cy="608124"/>
      </dsp:txXfrm>
    </dsp:sp>
    <dsp:sp modelId="{DD552120-C3A9-4396-8BE1-F6F93D7D08AC}">
      <dsp:nvSpPr>
        <dsp:cNvPr id="0" name=""/>
        <dsp:cNvSpPr/>
      </dsp:nvSpPr>
      <dsp:spPr>
        <a:xfrm>
          <a:off x="0" y="790728"/>
          <a:ext cx="4392488"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2- Game Engine</a:t>
          </a:r>
          <a:endParaRPr lang="en-US" sz="1600" kern="1200" dirty="0"/>
        </a:p>
      </dsp:txBody>
      <dsp:txXfrm>
        <a:off x="32898" y="823626"/>
        <a:ext cx="4326692" cy="608124"/>
      </dsp:txXfrm>
    </dsp:sp>
    <dsp:sp modelId="{29911D5D-5E33-4E6B-B7BF-D2E68C54EC2B}">
      <dsp:nvSpPr>
        <dsp:cNvPr id="0" name=""/>
        <dsp:cNvSpPr/>
      </dsp:nvSpPr>
      <dsp:spPr>
        <a:xfrm>
          <a:off x="0" y="1556764"/>
          <a:ext cx="4392488"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3- Game Menu</a:t>
          </a:r>
          <a:endParaRPr lang="en-US" sz="1600" kern="1200" dirty="0"/>
        </a:p>
      </dsp:txBody>
      <dsp:txXfrm>
        <a:off x="32898" y="1589662"/>
        <a:ext cx="4326692" cy="608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561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dirty="0"/>
            <a:t>1- Game State Test</a:t>
          </a:r>
          <a:endParaRPr lang="en-US" sz="1800" kern="1200" dirty="0"/>
        </a:p>
      </dsp:txBody>
      <dsp:txXfrm>
        <a:off x="27415" y="27415"/>
        <a:ext cx="4337658" cy="5067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baseline="0" dirty="0"/>
            <a:t>1- Country Controller Test</a:t>
          </a:r>
          <a:endParaRPr lang="en-US" sz="2000" kern="1200" dirty="0"/>
        </a:p>
      </dsp:txBody>
      <dsp:txXfrm>
        <a:off x="29243" y="29243"/>
        <a:ext cx="4334002" cy="540554"/>
      </dsp:txXfrm>
    </dsp:sp>
    <dsp:sp modelId="{DD552120-C3A9-4396-8BE1-F6F93D7D08AC}">
      <dsp:nvSpPr>
        <dsp:cNvPr id="0" name=""/>
        <dsp:cNvSpPr/>
      </dsp:nvSpPr>
      <dsp:spPr>
        <a:xfrm>
          <a:off x="0" y="694152"/>
          <a:ext cx="4392488"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baseline="0" dirty="0"/>
            <a:t>2- Player Controller Test</a:t>
          </a:r>
          <a:endParaRPr lang="en-US" sz="2400" kern="1200" dirty="0"/>
        </a:p>
      </dsp:txBody>
      <dsp:txXfrm>
        <a:off x="29243" y="723395"/>
        <a:ext cx="4334002" cy="5405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495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1- </a:t>
          </a:r>
          <a:r>
            <a:rPr lang="en-US" sz="1600" i="0" kern="1200" dirty="0">
              <a:solidFill>
                <a:schemeClr val="bg1"/>
              </a:solidFill>
              <a:effectLst/>
            </a:rPr>
            <a:t>Game Graph Utils Test</a:t>
          </a:r>
          <a:endParaRPr lang="en-US" sz="1600" kern="1200" dirty="0"/>
        </a:p>
      </dsp:txBody>
      <dsp:txXfrm>
        <a:off x="24193" y="24193"/>
        <a:ext cx="4344102" cy="4472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115B80-2C04-EB6E-5DEC-E03FD1299E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CA39D9-76AF-8FCC-950D-E953CD86D9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2C6C65-2D9D-4D47-9ABC-F0899DB1A8D6}" type="datetimeFigureOut">
              <a:rPr lang="en-US" smtClean="0"/>
              <a:t>2/19/2024</a:t>
            </a:fld>
            <a:endParaRPr lang="en-US"/>
          </a:p>
        </p:txBody>
      </p:sp>
      <p:sp>
        <p:nvSpPr>
          <p:cNvPr id="4" name="Footer Placeholder 3">
            <a:extLst>
              <a:ext uri="{FF2B5EF4-FFF2-40B4-BE49-F238E27FC236}">
                <a16:creationId xmlns:a16="http://schemas.microsoft.com/office/drawing/2014/main" id="{E691D9E9-3BC5-EA4F-4957-66998DB102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05B8D3-3618-6AAF-8D9E-2921825AE7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EF2210-DF3A-4C7F-90BA-583F92940D18}" type="slidenum">
              <a:rPr lang="en-US" smtClean="0"/>
              <a:t>‹#›</a:t>
            </a:fld>
            <a:endParaRPr lang="en-US"/>
          </a:p>
        </p:txBody>
      </p:sp>
    </p:spTree>
    <p:extLst>
      <p:ext uri="{BB962C8B-B14F-4D97-AF65-F5344CB8AC3E}">
        <p14:creationId xmlns:p14="http://schemas.microsoft.com/office/powerpoint/2010/main" val="34622853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2024-02-19</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6698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 id="2147483674" r:id="rId17"/>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79812" y="2139702"/>
            <a:ext cx="3384376" cy="1048242"/>
          </a:xfrm>
        </p:spPr>
        <p:txBody>
          <a:bodyPr/>
          <a:lstStyle/>
          <a:p>
            <a:pPr lvl="0"/>
            <a:r>
              <a:rPr lang="en-US" altLang="ko-KR" b="1" dirty="0">
                <a:solidFill>
                  <a:srgbClr val="57A7BD"/>
                </a:solidFill>
              </a:rPr>
              <a:t>Project-Build1</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D7E3E-527D-E019-8C77-B25A833B068E}"/>
              </a:ext>
            </a:extLst>
          </p:cNvPr>
          <p:cNvSpPr>
            <a:spLocks noGrp="1"/>
          </p:cNvSpPr>
          <p:nvPr>
            <p:ph type="body" sz="quarter" idx="10"/>
          </p:nvPr>
        </p:nvSpPr>
        <p:spPr/>
        <p:txBody>
          <a:bodyPr/>
          <a:lstStyle/>
          <a:p>
            <a:r>
              <a:rPr lang="en-US" dirty="0"/>
              <a:t>Player (cont.)</a:t>
            </a:r>
          </a:p>
        </p:txBody>
      </p:sp>
      <p:grpSp>
        <p:nvGrpSpPr>
          <p:cNvPr id="4" name="Group 3">
            <a:extLst>
              <a:ext uri="{FF2B5EF4-FFF2-40B4-BE49-F238E27FC236}">
                <a16:creationId xmlns:a16="http://schemas.microsoft.com/office/drawing/2014/main" id="{4F68FD98-AFC5-AFA8-17B3-A1F8843C4E69}"/>
              </a:ext>
            </a:extLst>
          </p:cNvPr>
          <p:cNvGrpSpPr/>
          <p:nvPr/>
        </p:nvGrpSpPr>
        <p:grpSpPr>
          <a:xfrm>
            <a:off x="251520" y="771550"/>
            <a:ext cx="8447662" cy="3861244"/>
            <a:chOff x="2202163" y="1175883"/>
            <a:chExt cx="2870774" cy="3744550"/>
          </a:xfrm>
        </p:grpSpPr>
        <p:sp>
          <p:nvSpPr>
            <p:cNvPr id="5" name="TextBox 4">
              <a:extLst>
                <a:ext uri="{FF2B5EF4-FFF2-40B4-BE49-F238E27FC236}">
                  <a16:creationId xmlns:a16="http://schemas.microsoft.com/office/drawing/2014/main" id="{E95D3859-3AAA-F532-C11F-025860991308}"/>
                </a:ext>
              </a:extLst>
            </p:cNvPr>
            <p:cNvSpPr txBox="1"/>
            <p:nvPr/>
          </p:nvSpPr>
          <p:spPr>
            <a:xfrm>
              <a:off x="2237004" y="1607361"/>
              <a:ext cx="2835933" cy="331307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d_totalPlayers</a:t>
              </a:r>
              <a:r>
                <a:rPr lang="en-US" altLang="ko-KR" sz="1200" b="1" dirty="0">
                  <a:solidFill>
                    <a:schemeClr val="bg1"/>
                  </a:solidFill>
                  <a:cs typeface="Arial" pitchFamily="34" charset="0"/>
                </a:rPr>
                <a:t>: </a:t>
              </a:r>
              <a:r>
                <a:rPr lang="en-US" altLang="ko-KR" sz="1200" dirty="0">
                  <a:solidFill>
                    <a:schemeClr val="bg1"/>
                  </a:solidFill>
                  <a:cs typeface="Arial" pitchFamily="34" charset="0"/>
                </a:rPr>
                <a:t>This is a static variable that keeps track of the total number of players. It is declared as private and static, meaning it is shared among all instances of the Player class.</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d_name</a:t>
              </a:r>
              <a:r>
                <a:rPr lang="en-US" altLang="ko-KR" sz="1200" dirty="0">
                  <a:solidFill>
                    <a:schemeClr val="bg1"/>
                  </a:solidFill>
                  <a:cs typeface="Arial" pitchFamily="34" charset="0"/>
                </a:rPr>
                <a:t>: This variable stores the name of the player. It is declared as a String.</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d_playerStat</a:t>
              </a:r>
              <a:r>
                <a:rPr lang="en-US" altLang="ko-KR" sz="1200" dirty="0">
                  <a:solidFill>
                    <a:schemeClr val="bg1"/>
                  </a:solidFill>
                  <a:cs typeface="Arial" pitchFamily="34" charset="0"/>
                </a:rPr>
                <a:t>: This variable represents the player's statistics. Its purpose and data type are not specified in the provided code.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d_reinforcement</a:t>
              </a:r>
              <a:r>
                <a:rPr lang="en-US" altLang="ko-KR" sz="1200" dirty="0">
                  <a:solidFill>
                    <a:schemeClr val="bg1"/>
                  </a:solidFill>
                  <a:cs typeface="Arial" pitchFamily="34" charset="0"/>
                </a:rPr>
                <a:t>: This variable stores the number of reinforcements available to the player.</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d_reinforcementPoll</a:t>
              </a:r>
              <a:r>
                <a:rPr lang="en-US" altLang="ko-KR" sz="1200" dirty="0">
                  <a:solidFill>
                    <a:schemeClr val="bg1"/>
                  </a:solidFill>
                  <a:cs typeface="Arial" pitchFamily="34" charset="0"/>
                </a:rPr>
                <a:t>: This variable represents the number of reinforcements the player can allocate during a specific phase.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d_orders</a:t>
              </a:r>
              <a:r>
                <a:rPr lang="en-US" altLang="ko-KR" sz="1200" dirty="0">
                  <a:solidFill>
                    <a:schemeClr val="bg1"/>
                  </a:solidFill>
                  <a:cs typeface="Arial" pitchFamily="34" charset="0"/>
                </a:rPr>
                <a:t>: This is a queue data structure that stores the orders issued by the player. The type of orders stored in the queue is Order, which is an abstract class or interface in the code.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d_countries</a:t>
              </a:r>
              <a:r>
                <a:rPr lang="en-US" altLang="ko-KR" sz="1200" dirty="0">
                  <a:solidFill>
                    <a:schemeClr val="bg1"/>
                  </a:solidFill>
                  <a:cs typeface="Arial" pitchFamily="34" charset="0"/>
                </a:rPr>
                <a:t>: This is an </a:t>
              </a:r>
              <a:r>
                <a:rPr lang="en-US" altLang="ko-KR" sz="1200" dirty="0" err="1">
                  <a:solidFill>
                    <a:schemeClr val="bg1"/>
                  </a:solidFill>
                  <a:cs typeface="Arial" pitchFamily="34" charset="0"/>
                </a:rPr>
                <a:t>ArrayList</a:t>
              </a:r>
              <a:r>
                <a:rPr lang="en-US" altLang="ko-KR" sz="1200" dirty="0">
                  <a:solidFill>
                    <a:schemeClr val="bg1"/>
                  </a:solidFill>
                  <a:cs typeface="Arial" pitchFamily="34" charset="0"/>
                </a:rPr>
                <a:t> that stores the countries controlled by the player. The type of objects stored in the </a:t>
              </a:r>
              <a:r>
                <a:rPr lang="en-US" altLang="ko-KR" sz="1200" dirty="0" err="1">
                  <a:solidFill>
                    <a:schemeClr val="bg1"/>
                  </a:solidFill>
                  <a:cs typeface="Arial" pitchFamily="34" charset="0"/>
                </a:rPr>
                <a:t>ArrayList</a:t>
              </a:r>
              <a:r>
                <a:rPr lang="en-US" altLang="ko-KR" sz="1200" dirty="0">
                  <a:solidFill>
                    <a:schemeClr val="bg1"/>
                  </a:solidFill>
                  <a:cs typeface="Arial" pitchFamily="34" charset="0"/>
                </a:rPr>
                <a:t> is Country.</a:t>
              </a:r>
            </a:p>
          </p:txBody>
        </p:sp>
        <p:sp>
          <p:nvSpPr>
            <p:cNvPr id="6" name="TextBox 5">
              <a:extLst>
                <a:ext uri="{FF2B5EF4-FFF2-40B4-BE49-F238E27FC236}">
                  <a16:creationId xmlns:a16="http://schemas.microsoft.com/office/drawing/2014/main" id="{071E543D-C617-A4A7-6693-C2DF0C563F25}"/>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Instance Variables: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290569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Player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135083" y="801649"/>
            <a:ext cx="8447662" cy="1275921"/>
            <a:chOff x="2202163" y="1175883"/>
            <a:chExt cx="2870774" cy="1237361"/>
          </a:xfrm>
        </p:grpSpPr>
        <p:sp>
          <p:nvSpPr>
            <p:cNvPr id="8" name="TextBox 7">
              <a:extLst>
                <a:ext uri="{FF2B5EF4-FFF2-40B4-BE49-F238E27FC236}">
                  <a16:creationId xmlns:a16="http://schemas.microsoft.com/office/drawing/2014/main" id="{DA7BC9C0-4F3D-8268-EBC9-C03067F1DFC4}"/>
                </a:ext>
              </a:extLst>
            </p:cNvPr>
            <p:cNvSpPr txBox="1"/>
            <p:nvPr/>
          </p:nvSpPr>
          <p:spPr>
            <a:xfrm>
              <a:off x="2237004" y="1607361"/>
              <a:ext cx="2835933" cy="805883"/>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Player(): </a:t>
              </a:r>
              <a:r>
                <a:rPr lang="en-US" altLang="ko-KR" sz="1200" dirty="0">
                  <a:solidFill>
                    <a:schemeClr val="bg1"/>
                  </a:solidFill>
                  <a:cs typeface="Arial" pitchFamily="34" charset="0"/>
                </a:rPr>
                <a:t>This is a default constructor with no parameters. It does not initialize any instance variables.</a:t>
              </a:r>
            </a:p>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Player(String </a:t>
              </a:r>
              <a:r>
                <a:rPr lang="en-US" altLang="ko-KR" sz="1200" b="1" dirty="0" err="1">
                  <a:solidFill>
                    <a:schemeClr val="tx2"/>
                  </a:solidFill>
                  <a:cs typeface="Arial" pitchFamily="34" charset="0"/>
                </a:rPr>
                <a:t>p_name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a player name as a parameter and initializes the instance variables </a:t>
              </a:r>
              <a:r>
                <a:rPr lang="en-US" altLang="ko-KR" sz="1200" dirty="0" err="1">
                  <a:solidFill>
                    <a:schemeClr val="bg1"/>
                  </a:solidFill>
                  <a:cs typeface="Arial" pitchFamily="34" charset="0"/>
                </a:rPr>
                <a:t>d_name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d_countries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d_orders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d_reinforcement</a:t>
              </a:r>
              <a:r>
                <a:rPr lang="en-US" altLang="ko-KR" sz="1200" dirty="0">
                  <a:solidFill>
                    <a:schemeClr val="bg1"/>
                  </a:solidFill>
                  <a:cs typeface="Arial" pitchFamily="34" charset="0"/>
                </a:rPr>
                <a:t>, and </a:t>
              </a:r>
              <a:r>
                <a:rPr lang="en-US" altLang="ko-KR" sz="1200" dirty="0" err="1">
                  <a:solidFill>
                    <a:schemeClr val="bg1"/>
                  </a:solidFill>
                  <a:cs typeface="Arial" pitchFamily="34" charset="0"/>
                </a:rPr>
                <a:t>d_reinforcementPoll</a:t>
              </a:r>
              <a:r>
                <a:rPr lang="en-US" altLang="ko-KR" sz="1200" dirty="0">
                  <a:solidFill>
                    <a:schemeClr val="bg1"/>
                  </a:solidFill>
                  <a:cs typeface="Arial" pitchFamily="34" charset="0"/>
                </a:rPr>
                <a:t> with appropriate values.</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Constructors:</a:t>
              </a:r>
              <a:endParaRPr lang="ko-KR" altLang="en-US" sz="1200" b="1" dirty="0">
                <a:solidFill>
                  <a:schemeClr val="tx2"/>
                </a:solidFill>
                <a:cs typeface="Arial" pitchFamily="34" charset="0"/>
              </a:endParaRPr>
            </a:p>
          </p:txBody>
        </p:sp>
      </p:grpSp>
      <p:sp>
        <p:nvSpPr>
          <p:cNvPr id="10" name="TextBox 9">
            <a:extLst>
              <a:ext uri="{FF2B5EF4-FFF2-40B4-BE49-F238E27FC236}">
                <a16:creationId xmlns:a16="http://schemas.microsoft.com/office/drawing/2014/main" id="{6DB3A281-575D-105F-D14D-D03107C8F8B4}"/>
              </a:ext>
            </a:extLst>
          </p:cNvPr>
          <p:cNvSpPr txBox="1"/>
          <p:nvPr/>
        </p:nvSpPr>
        <p:spPr>
          <a:xfrm>
            <a:off x="5127706" y="2286168"/>
            <a:ext cx="184731" cy="369332"/>
          </a:xfrm>
          <a:prstGeom prst="rect">
            <a:avLst/>
          </a:prstGeom>
          <a:noFill/>
        </p:spPr>
        <p:txBody>
          <a:bodyPr wrap="none" rtlCol="0">
            <a:spAutoFit/>
          </a:bodyPr>
          <a:lstStyle/>
          <a:p>
            <a:pPr algn="l"/>
            <a:endParaRPr lang="en-US" dirty="0"/>
          </a:p>
        </p:txBody>
      </p:sp>
      <p:grpSp>
        <p:nvGrpSpPr>
          <p:cNvPr id="11" name="Group 10">
            <a:extLst>
              <a:ext uri="{FF2B5EF4-FFF2-40B4-BE49-F238E27FC236}">
                <a16:creationId xmlns:a16="http://schemas.microsoft.com/office/drawing/2014/main" id="{0F6F1080-6041-DCD5-66C3-4093FCDA6490}"/>
              </a:ext>
            </a:extLst>
          </p:cNvPr>
          <p:cNvGrpSpPr/>
          <p:nvPr/>
        </p:nvGrpSpPr>
        <p:grpSpPr>
          <a:xfrm>
            <a:off x="186347" y="2355726"/>
            <a:ext cx="8447662" cy="2199250"/>
            <a:chOff x="2202163" y="1175883"/>
            <a:chExt cx="2870774" cy="2132785"/>
          </a:xfrm>
        </p:grpSpPr>
        <p:sp>
          <p:nvSpPr>
            <p:cNvPr id="12" name="TextBox 11">
              <a:extLst>
                <a:ext uri="{FF2B5EF4-FFF2-40B4-BE49-F238E27FC236}">
                  <a16:creationId xmlns:a16="http://schemas.microsoft.com/office/drawing/2014/main" id="{C72968C4-B7C6-C283-CB8D-6963CAEFF6FC}"/>
                </a:ext>
              </a:extLst>
            </p:cNvPr>
            <p:cNvSpPr txBox="1"/>
            <p:nvPr/>
          </p:nvSpPr>
          <p:spPr>
            <a:xfrm>
              <a:off x="2237004" y="1607361"/>
              <a:ext cx="2835933" cy="170130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issueOrder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is called during the "issue orders" phase of the game. It uses a while loop to continuously take orders using the </a:t>
              </a:r>
              <a:r>
                <a:rPr lang="en-US" altLang="ko-KR" sz="1200" dirty="0" err="1">
                  <a:solidFill>
                    <a:schemeClr val="bg1"/>
                  </a:solidFill>
                  <a:cs typeface="Arial" pitchFamily="34" charset="0"/>
                </a:rPr>
                <a:t>OrderController.takeOrderCommands</a:t>
              </a:r>
              <a:r>
                <a:rPr lang="en-US" altLang="ko-KR" sz="1200" dirty="0">
                  <a:solidFill>
                    <a:schemeClr val="bg1"/>
                  </a:solidFill>
                  <a:cs typeface="Arial" pitchFamily="34" charset="0"/>
                </a:rPr>
                <a:t>() method, validates the order using </a:t>
              </a:r>
              <a:r>
                <a:rPr lang="en-US" altLang="ko-KR" sz="1200" dirty="0" err="1">
                  <a:solidFill>
                    <a:schemeClr val="bg1"/>
                  </a:solidFill>
                  <a:cs typeface="Arial" pitchFamily="34" charset="0"/>
                </a:rPr>
                <a:t>OrderController.validateOrder</a:t>
              </a:r>
              <a:r>
                <a:rPr lang="en-US" altLang="ko-KR" sz="1200" dirty="0">
                  <a:solidFill>
                    <a:schemeClr val="bg1"/>
                  </a:solidFill>
                  <a:cs typeface="Arial" pitchFamily="34" charset="0"/>
                </a:rPr>
                <a:t>(), and adds the valid order to the </a:t>
              </a:r>
              <a:r>
                <a:rPr lang="en-US" altLang="ko-KR" sz="1200" dirty="0" err="1">
                  <a:solidFill>
                    <a:schemeClr val="bg1"/>
                  </a:solidFill>
                  <a:cs typeface="Arial" pitchFamily="34" charset="0"/>
                </a:rPr>
                <a:t>d_orders</a:t>
              </a:r>
              <a:r>
                <a:rPr lang="en-US" altLang="ko-KR" sz="1200" dirty="0">
                  <a:solidFill>
                    <a:schemeClr val="bg1"/>
                  </a:solidFill>
                  <a:cs typeface="Arial" pitchFamily="34" charset="0"/>
                </a:rPr>
                <a:t> queue. If the order is an instance of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it also reduces the </a:t>
              </a:r>
              <a:r>
                <a:rPr lang="en-US" altLang="ko-KR" sz="1200" dirty="0" err="1">
                  <a:solidFill>
                    <a:schemeClr val="bg1"/>
                  </a:solidFill>
                  <a:cs typeface="Arial" pitchFamily="34" charset="0"/>
                </a:rPr>
                <a:t>d_reinforcementPoll</a:t>
              </a:r>
              <a:r>
                <a:rPr lang="en-US" altLang="ko-KR" sz="1200" dirty="0">
                  <a:solidFill>
                    <a:schemeClr val="bg1"/>
                  </a:solidFill>
                  <a:cs typeface="Arial" pitchFamily="34" charset="0"/>
                </a:rPr>
                <a:t> by the number of reinforcements specified in the order.</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nextOrder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is called during the "execute orders" phase of the game. It retrieves and removes the first order from the </a:t>
              </a:r>
              <a:r>
                <a:rPr lang="en-US" altLang="ko-KR" sz="1200" dirty="0" err="1">
                  <a:solidFill>
                    <a:schemeClr val="bg1"/>
                  </a:solidFill>
                  <a:cs typeface="Arial" pitchFamily="34" charset="0"/>
                </a:rPr>
                <a:t>d_orders</a:t>
              </a:r>
              <a:r>
                <a:rPr lang="en-US" altLang="ko-KR" sz="1200" dirty="0">
                  <a:solidFill>
                    <a:schemeClr val="bg1"/>
                  </a:solidFill>
                  <a:cs typeface="Arial" pitchFamily="34" charset="0"/>
                </a:rPr>
                <a:t> queue using the poll() method and returns it.</a:t>
              </a:r>
            </a:p>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Getters and Setters: </a:t>
              </a:r>
              <a:r>
                <a:rPr lang="en-US" altLang="ko-KR" sz="1200" dirty="0">
                  <a:solidFill>
                    <a:schemeClr val="bg1"/>
                  </a:solidFill>
                  <a:cs typeface="Arial" pitchFamily="34" charset="0"/>
                </a:rPr>
                <a:t>These methods provide access to the private instance variables of the Player class.</a:t>
              </a:r>
            </a:p>
          </p:txBody>
        </p:sp>
        <p:sp>
          <p:nvSpPr>
            <p:cNvPr id="13" name="TextBox 12">
              <a:extLst>
                <a:ext uri="{FF2B5EF4-FFF2-40B4-BE49-F238E27FC236}">
                  <a16:creationId xmlns:a16="http://schemas.microsoft.com/office/drawing/2014/main" id="{7AA31386-F2C7-BC41-E5CA-43CF51E381DA}"/>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Methods: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713939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Player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135083" y="801649"/>
            <a:ext cx="8447662" cy="2568582"/>
            <a:chOff x="2202163" y="1175883"/>
            <a:chExt cx="2870774" cy="2490955"/>
          </a:xfrm>
        </p:grpSpPr>
        <p:sp>
          <p:nvSpPr>
            <p:cNvPr id="8" name="TextBox 7">
              <a:extLst>
                <a:ext uri="{FF2B5EF4-FFF2-40B4-BE49-F238E27FC236}">
                  <a16:creationId xmlns:a16="http://schemas.microsoft.com/office/drawing/2014/main" id="{DA7BC9C0-4F3D-8268-EBC9-C03067F1DFC4}"/>
                </a:ext>
              </a:extLst>
            </p:cNvPr>
            <p:cNvSpPr txBox="1"/>
            <p:nvPr/>
          </p:nvSpPr>
          <p:spPr>
            <a:xfrm>
              <a:off x="2237004" y="1607361"/>
              <a:ext cx="2835933" cy="205947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getBaseReinforcement</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calculates and returns the base number of reinforcements a player receives. It is determined based on the number of countries the player controls.</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getCountryIds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an </a:t>
              </a:r>
              <a:r>
                <a:rPr lang="en-US" altLang="ko-KR" sz="1200" dirty="0" err="1">
                  <a:solidFill>
                    <a:schemeClr val="bg1"/>
                  </a:solidFill>
                  <a:cs typeface="Arial" pitchFamily="34" charset="0"/>
                </a:rPr>
                <a:t>ArrayList</a:t>
              </a:r>
              <a:r>
                <a:rPr lang="en-US" altLang="ko-KR" sz="1200" dirty="0">
                  <a:solidFill>
                    <a:schemeClr val="bg1"/>
                  </a:solidFill>
                  <a:cs typeface="Arial" pitchFamily="34" charset="0"/>
                </a:rPr>
                <a:t> of integers representing the IDs of the countries controlled by the player.</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addCountry</a:t>
              </a:r>
              <a:r>
                <a:rPr lang="en-US" altLang="ko-KR" sz="1200" b="1" dirty="0">
                  <a:solidFill>
                    <a:schemeClr val="tx2"/>
                  </a:solidFill>
                  <a:cs typeface="Arial" pitchFamily="34" charset="0"/>
                </a:rPr>
                <a:t>(Country </a:t>
              </a:r>
              <a:r>
                <a:rPr lang="en-US" altLang="ko-KR" sz="1200" b="1" dirty="0" err="1">
                  <a:solidFill>
                    <a:schemeClr val="tx2"/>
                  </a:solidFill>
                  <a:cs typeface="Arial" pitchFamily="34" charset="0"/>
                </a:rPr>
                <a:t>p_country</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adds a Country object to the </a:t>
              </a:r>
              <a:r>
                <a:rPr lang="en-US" altLang="ko-KR" sz="1200" dirty="0" err="1">
                  <a:solidFill>
                    <a:schemeClr val="bg1"/>
                  </a:solidFill>
                  <a:cs typeface="Arial" pitchFamily="34" charset="0"/>
                </a:rPr>
                <a:t>d_countries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ArrayList</a:t>
              </a:r>
              <a:r>
                <a:rPr lang="en-US" altLang="ko-KR" sz="1200" dirty="0">
                  <a:solidFill>
                    <a:schemeClr val="bg1"/>
                  </a:solidFill>
                  <a:cs typeface="Arial" pitchFamily="34" charset="0"/>
                </a:rPr>
                <a:t>.</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removeAllCountries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removes all countries from the </a:t>
              </a:r>
              <a:r>
                <a:rPr lang="en-US" altLang="ko-KR" sz="1200" dirty="0" err="1">
                  <a:solidFill>
                    <a:schemeClr val="bg1"/>
                  </a:solidFill>
                  <a:cs typeface="Arial" pitchFamily="34" charset="0"/>
                </a:rPr>
                <a:t>d_countries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ArrayList</a:t>
              </a:r>
              <a:r>
                <a:rPr lang="en-US" altLang="ko-KR" sz="1200" dirty="0">
                  <a:solidFill>
                    <a:schemeClr val="bg1"/>
                  </a:solidFill>
                  <a:cs typeface="Arial" pitchFamily="34" charset="0"/>
                </a:rPr>
                <a:t>.</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toString</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overrides the default </a:t>
              </a:r>
              <a:r>
                <a:rPr lang="en-US" altLang="ko-KR" sz="1200" dirty="0" err="1">
                  <a:solidFill>
                    <a:schemeClr val="bg1"/>
                  </a:solidFill>
                  <a:cs typeface="Arial" pitchFamily="34" charset="0"/>
                </a:rPr>
                <a:t>toString</a:t>
              </a:r>
              <a:r>
                <a:rPr lang="en-US" altLang="ko-KR" sz="1200" dirty="0">
                  <a:solidFill>
                    <a:schemeClr val="bg1"/>
                  </a:solidFill>
                  <a:cs typeface="Arial" pitchFamily="34" charset="0"/>
                </a:rPr>
                <a:t>() method and returns a string representation of the Player object.</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Other Helper Methods:</a:t>
              </a:r>
              <a:endParaRPr lang="ko-KR" altLang="en-US" sz="1200" b="1" dirty="0">
                <a:solidFill>
                  <a:schemeClr val="tx2"/>
                </a:solidFill>
                <a:cs typeface="Arial" pitchFamily="34" charset="0"/>
              </a:endParaRPr>
            </a:p>
          </p:txBody>
        </p:sp>
      </p:grpSp>
      <p:sp>
        <p:nvSpPr>
          <p:cNvPr id="10" name="TextBox 9">
            <a:extLst>
              <a:ext uri="{FF2B5EF4-FFF2-40B4-BE49-F238E27FC236}">
                <a16:creationId xmlns:a16="http://schemas.microsoft.com/office/drawing/2014/main" id="{6DB3A281-575D-105F-D14D-D03107C8F8B4}"/>
              </a:ext>
            </a:extLst>
          </p:cNvPr>
          <p:cNvSpPr txBox="1"/>
          <p:nvPr/>
        </p:nvSpPr>
        <p:spPr>
          <a:xfrm>
            <a:off x="5127706" y="2286168"/>
            <a:ext cx="184731" cy="369332"/>
          </a:xfrm>
          <a:prstGeom prst="rect">
            <a:avLst/>
          </a:prstGeom>
          <a:noFill/>
        </p:spPr>
        <p:txBody>
          <a:bodyPr wrap="none" rtlCol="0">
            <a:spAutoFit/>
          </a:bodyPr>
          <a:lstStyle/>
          <a:p>
            <a:pPr algn="l"/>
            <a:endParaRPr lang="en-US" dirty="0"/>
          </a:p>
        </p:txBody>
      </p:sp>
    </p:spTree>
    <p:extLst>
      <p:ext uri="{BB962C8B-B14F-4D97-AF65-F5344CB8AC3E}">
        <p14:creationId xmlns:p14="http://schemas.microsoft.com/office/powerpoint/2010/main" val="116820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8DBBB-C833-335C-CDDE-04D91E03EDF3}"/>
              </a:ext>
            </a:extLst>
          </p:cNvPr>
          <p:cNvSpPr>
            <a:spLocks noGrp="1"/>
          </p:cNvSpPr>
          <p:nvPr>
            <p:ph type="body" sz="quarter" idx="10"/>
          </p:nvPr>
        </p:nvSpPr>
        <p:spPr/>
        <p:txBody>
          <a:bodyPr/>
          <a:lstStyle/>
          <a:p>
            <a:r>
              <a:rPr lang="en-US" dirty="0"/>
              <a:t>Continent</a:t>
            </a:r>
          </a:p>
        </p:txBody>
      </p:sp>
      <p:sp>
        <p:nvSpPr>
          <p:cNvPr id="4" name="Text Placeholder 2">
            <a:extLst>
              <a:ext uri="{FF2B5EF4-FFF2-40B4-BE49-F238E27FC236}">
                <a16:creationId xmlns:a16="http://schemas.microsoft.com/office/drawing/2014/main" id="{38EF52AB-E04E-504F-F1A9-B7DF155A99DD}"/>
              </a:ext>
            </a:extLst>
          </p:cNvPr>
          <p:cNvSpPr txBox="1">
            <a:spLocks/>
          </p:cNvSpPr>
          <p:nvPr/>
        </p:nvSpPr>
        <p:spPr>
          <a:xfrm>
            <a:off x="899592" y="1779662"/>
            <a:ext cx="7488832" cy="1296144"/>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Continent class is a simple representation of a continent in a game.</a:t>
            </a:r>
          </a:p>
          <a:p>
            <a:endParaRPr lang="en-US" sz="1600" dirty="0"/>
          </a:p>
          <a:p>
            <a:r>
              <a:rPr lang="en-US" sz="1600" dirty="0"/>
              <a:t>It stores information such as the continent's ID, name, value, and color. </a:t>
            </a:r>
          </a:p>
          <a:p>
            <a:endParaRPr lang="en-US" sz="1600" dirty="0"/>
          </a:p>
          <a:p>
            <a:r>
              <a:rPr lang="en-US" sz="1600" dirty="0"/>
              <a:t>The class provides constructors to initialize the continent object with different combinations of values and getter/setter methods to access and modify the instance variables.</a:t>
            </a:r>
          </a:p>
        </p:txBody>
      </p:sp>
    </p:spTree>
    <p:extLst>
      <p:ext uri="{BB962C8B-B14F-4D97-AF65-F5344CB8AC3E}">
        <p14:creationId xmlns:p14="http://schemas.microsoft.com/office/powerpoint/2010/main" val="1528844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Continent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6118" y="1035620"/>
            <a:ext cx="8488450" cy="1665634"/>
            <a:chOff x="2202163" y="1175883"/>
            <a:chExt cx="2884635" cy="1615295"/>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134313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d_id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ID of the continent.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d_value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represents the value or bonus associated with the continent.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d_name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name of the continent.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d_color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color associated with the continent.</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Instance Variables: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53026" y="2986937"/>
            <a:ext cx="8488597" cy="1670625"/>
            <a:chOff x="2219584" y="869739"/>
            <a:chExt cx="2884685" cy="1620138"/>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1343140"/>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Continent(int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String </a:t>
              </a:r>
              <a:r>
                <a:rPr lang="en-US" altLang="ko-KR" sz="1200" b="1" dirty="0" err="1">
                  <a:solidFill>
                    <a:schemeClr val="tx2"/>
                  </a:solidFill>
                  <a:cs typeface="Arial" pitchFamily="34" charset="0"/>
                </a:rPr>
                <a:t>p_continentName</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p_continentValue</a:t>
              </a:r>
              <a:r>
                <a:rPr lang="en-US" altLang="ko-KR" sz="1200" b="1" dirty="0">
                  <a:solidFill>
                    <a:schemeClr val="tx2"/>
                  </a:solidFill>
                  <a:cs typeface="Arial" pitchFamily="34" charset="0"/>
                </a:rPr>
                <a:t>, String </a:t>
              </a:r>
              <a:r>
                <a:rPr lang="en-US" altLang="ko-KR" sz="1200" b="1" dirty="0" err="1">
                  <a:solidFill>
                    <a:schemeClr val="tx2"/>
                  </a:solidFill>
                  <a:cs typeface="Arial" pitchFamily="34" charset="0"/>
                </a:rPr>
                <a:t>p_color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the continent's ID, name, value, and color as parameters and initializes the corresponding instance variables with the provided values.</a:t>
              </a:r>
            </a:p>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Continent(int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p_continentValue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the continent's ID and value as parameters. It initializes the </a:t>
              </a:r>
              <a:r>
                <a:rPr lang="en-US" altLang="ko-KR" sz="1200" dirty="0" err="1">
                  <a:solidFill>
                    <a:schemeClr val="bg1"/>
                  </a:solidFill>
                  <a:cs typeface="Arial" pitchFamily="34" charset="0"/>
                </a:rPr>
                <a:t>d_id</a:t>
              </a:r>
              <a:r>
                <a:rPr lang="en-US" altLang="ko-KR" sz="1200" dirty="0">
                  <a:solidFill>
                    <a:schemeClr val="bg1"/>
                  </a:solidFill>
                  <a:cs typeface="Arial" pitchFamily="34" charset="0"/>
                </a:rPr>
                <a:t> with the provided ID, sets the </a:t>
              </a:r>
              <a:r>
                <a:rPr lang="en-US" altLang="ko-KR" sz="1200" dirty="0" err="1">
                  <a:solidFill>
                    <a:schemeClr val="bg1"/>
                  </a:solidFill>
                  <a:cs typeface="Arial" pitchFamily="34" charset="0"/>
                </a:rPr>
                <a:t>d_name</a:t>
              </a:r>
              <a:r>
                <a:rPr lang="en-US" altLang="ko-KR" sz="1200" dirty="0">
                  <a:solidFill>
                    <a:schemeClr val="bg1"/>
                  </a:solidFill>
                  <a:cs typeface="Arial" pitchFamily="34" charset="0"/>
                </a:rPr>
                <a:t> as a string representation of the ID, and sets the </a:t>
              </a:r>
              <a:r>
                <a:rPr lang="en-US" altLang="ko-KR" sz="1200" dirty="0" err="1">
                  <a:solidFill>
                    <a:schemeClr val="bg1"/>
                  </a:solidFill>
                  <a:cs typeface="Arial" pitchFamily="34" charset="0"/>
                </a:rPr>
                <a:t>d_value</a:t>
              </a:r>
              <a:r>
                <a:rPr lang="en-US" altLang="ko-KR" sz="1200" dirty="0">
                  <a:solidFill>
                    <a:schemeClr val="bg1"/>
                  </a:solidFill>
                  <a:cs typeface="Arial" pitchFamily="34" charset="0"/>
                </a:rPr>
                <a:t> with the provided value. The </a:t>
              </a:r>
              <a:r>
                <a:rPr lang="en-US" altLang="ko-KR" sz="1200" dirty="0" err="1">
                  <a:solidFill>
                    <a:schemeClr val="bg1"/>
                  </a:solidFill>
                  <a:cs typeface="Arial" pitchFamily="34" charset="0"/>
                </a:rPr>
                <a:t>d_color</a:t>
              </a:r>
              <a:r>
                <a:rPr lang="en-US" altLang="ko-KR" sz="1200" dirty="0">
                  <a:solidFill>
                    <a:schemeClr val="bg1"/>
                  </a:solidFill>
                  <a:cs typeface="Arial" pitchFamily="34" charset="0"/>
                </a:rPr>
                <a:t> is set to "N/A" (not available) by default.</a:t>
              </a: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Constructors: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213237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Continent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83408" y="1407447"/>
            <a:ext cx="8488450" cy="926970"/>
            <a:chOff x="2202163" y="1175883"/>
            <a:chExt cx="2884635" cy="898955"/>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62679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Getters and Setters: </a:t>
              </a:r>
              <a:r>
                <a:rPr lang="en-US" altLang="ko-KR" sz="1200" dirty="0">
                  <a:solidFill>
                    <a:schemeClr val="bg1"/>
                  </a:solidFill>
                  <a:cs typeface="Arial" pitchFamily="34" charset="0"/>
                </a:rPr>
                <a:t>These methods provide access to the private instance variables of the Continent class.</a:t>
              </a:r>
            </a:p>
            <a:p>
              <a:endParaRPr lang="en-US" altLang="ko-KR" sz="1200" dirty="0">
                <a:solidFill>
                  <a:schemeClr val="bg1"/>
                </a:solidFill>
                <a:cs typeface="Arial" pitchFamily="34" charset="0"/>
              </a:endParaRP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Methods :</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53026" y="2986938"/>
            <a:ext cx="8488597" cy="1116627"/>
            <a:chOff x="2219584" y="869739"/>
            <a:chExt cx="2884685" cy="1082881"/>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805883"/>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toString</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overrides the default </a:t>
              </a:r>
              <a:r>
                <a:rPr lang="en-US" altLang="ko-KR" sz="1200" dirty="0" err="1">
                  <a:solidFill>
                    <a:schemeClr val="bg1"/>
                  </a:solidFill>
                  <a:cs typeface="Arial" pitchFamily="34" charset="0"/>
                </a:rPr>
                <a:t>toString</a:t>
              </a:r>
              <a:r>
                <a:rPr lang="en-US" altLang="ko-KR" sz="1200" dirty="0">
                  <a:solidFill>
                    <a:schemeClr val="bg1"/>
                  </a:solidFill>
                  <a:cs typeface="Arial" pitchFamily="34" charset="0"/>
                </a:rPr>
                <a:t>() method and returns a string representation of the Continent object. It includes the ID and value of the continent.</a:t>
              </a:r>
            </a:p>
            <a:p>
              <a:endParaRPr lang="en-US" altLang="ko-KR"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Other Helper Methods :</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105448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5008BA-598C-9027-20B4-1C1D449ED3E1}"/>
              </a:ext>
            </a:extLst>
          </p:cNvPr>
          <p:cNvSpPr>
            <a:spLocks noGrp="1"/>
          </p:cNvSpPr>
          <p:nvPr>
            <p:ph type="body" sz="quarter" idx="10"/>
          </p:nvPr>
        </p:nvSpPr>
        <p:spPr/>
        <p:txBody>
          <a:bodyPr/>
          <a:lstStyle/>
          <a:p>
            <a:r>
              <a:rPr lang="en-US" dirty="0"/>
              <a:t>Country</a:t>
            </a:r>
          </a:p>
        </p:txBody>
      </p:sp>
      <p:sp>
        <p:nvSpPr>
          <p:cNvPr id="4" name="Text Placeholder 2">
            <a:extLst>
              <a:ext uri="{FF2B5EF4-FFF2-40B4-BE49-F238E27FC236}">
                <a16:creationId xmlns:a16="http://schemas.microsoft.com/office/drawing/2014/main" id="{4E2E1FFC-6C51-14CA-1CB1-64DB38FD0A74}"/>
              </a:ext>
            </a:extLst>
          </p:cNvPr>
          <p:cNvSpPr txBox="1">
            <a:spLocks/>
          </p:cNvSpPr>
          <p:nvPr/>
        </p:nvSpPr>
        <p:spPr>
          <a:xfrm>
            <a:off x="791580" y="1851670"/>
            <a:ext cx="7560840"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Country class is used to represent countries in a game. </a:t>
            </a:r>
          </a:p>
          <a:p>
            <a:endParaRPr lang="en-US" sz="1600" dirty="0"/>
          </a:p>
          <a:p>
            <a:r>
              <a:rPr lang="en-US" sz="1600" dirty="0"/>
              <a:t>It stores information such as the country's ID, name, adjacent countries, continent ID, and the number of reinforcements. </a:t>
            </a:r>
          </a:p>
          <a:p>
            <a:endParaRPr lang="en-US" sz="1600" dirty="0"/>
          </a:p>
          <a:p>
            <a:r>
              <a:rPr lang="en-US" sz="1600" dirty="0"/>
              <a:t>The class provides constructors to initialize the country object with different combinations of values, getter/setter methods to access and modify the instance variables, and methods to add and remove adjacent countries.</a:t>
            </a:r>
          </a:p>
        </p:txBody>
      </p:sp>
    </p:spTree>
    <p:extLst>
      <p:ext uri="{BB962C8B-B14F-4D97-AF65-F5344CB8AC3E}">
        <p14:creationId xmlns:p14="http://schemas.microsoft.com/office/powerpoint/2010/main" val="376744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Country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6118" y="795133"/>
            <a:ext cx="8488450" cy="2034965"/>
            <a:chOff x="2202163" y="1175883"/>
            <a:chExt cx="2884635" cy="1973464"/>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170130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d_countryId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ID of the country.</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d_countryName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name of the country.</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d_adjacentCountries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is a List of integers that represents the IDs of the countries adjacent to the current country.</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d_continentId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ID of the continent to which the country belongs.</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numberOfReinforcements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represents the number of reinforcements currently present in the country.</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Instance Variables: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56118" y="3029077"/>
            <a:ext cx="8488597" cy="1670625"/>
            <a:chOff x="2219584" y="869739"/>
            <a:chExt cx="2884685" cy="1620138"/>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1343140"/>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Country(int </a:t>
              </a:r>
              <a:r>
                <a:rPr lang="en-US" altLang="ko-KR" sz="1200" b="1" dirty="0" err="1">
                  <a:solidFill>
                    <a:schemeClr val="tx2"/>
                  </a:solidFill>
                  <a:cs typeface="Arial" pitchFamily="34" charset="0"/>
                </a:rPr>
                <a:t>p_countryId</a:t>
              </a:r>
              <a:r>
                <a:rPr lang="en-US" altLang="ko-KR" sz="1200" b="1" dirty="0">
                  <a:solidFill>
                    <a:schemeClr val="tx2"/>
                  </a:solidFill>
                  <a:cs typeface="Arial" pitchFamily="34" charset="0"/>
                </a:rPr>
                <a:t>, String </a:t>
              </a:r>
              <a:r>
                <a:rPr lang="en-US" altLang="ko-KR" sz="1200" b="1" dirty="0" err="1">
                  <a:solidFill>
                    <a:schemeClr val="tx2"/>
                  </a:solidFill>
                  <a:cs typeface="Arial" pitchFamily="34" charset="0"/>
                </a:rPr>
                <a:t>p_countryName</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the country's ID, name, and continent ID as parameters. It initializes the corresponding instance variables with the provided values and initializes an empty </a:t>
              </a:r>
              <a:r>
                <a:rPr lang="en-US" altLang="ko-KR" sz="1200" dirty="0" err="1">
                  <a:solidFill>
                    <a:schemeClr val="bg1"/>
                  </a:solidFill>
                  <a:cs typeface="Arial" pitchFamily="34" charset="0"/>
                </a:rPr>
                <a:t>ArrayList</a:t>
              </a:r>
              <a:r>
                <a:rPr lang="en-US" altLang="ko-KR" sz="1200" dirty="0">
                  <a:solidFill>
                    <a:schemeClr val="bg1"/>
                  </a:solidFill>
                  <a:cs typeface="Arial" pitchFamily="34" charset="0"/>
                </a:rPr>
                <a:t> for </a:t>
              </a:r>
              <a:r>
                <a:rPr lang="en-US" altLang="ko-KR" sz="1200" dirty="0" err="1">
                  <a:solidFill>
                    <a:schemeClr val="bg1"/>
                  </a:solidFill>
                  <a:cs typeface="Arial" pitchFamily="34" charset="0"/>
                </a:rPr>
                <a:t>d_adjacentCountries</a:t>
              </a:r>
              <a:r>
                <a:rPr lang="en-US" altLang="ko-KR" sz="1200" dirty="0">
                  <a:solidFill>
                    <a:schemeClr val="bg1"/>
                  </a:solidFill>
                  <a:cs typeface="Arial" pitchFamily="34" charset="0"/>
                </a:rPr>
                <a:t>. The </a:t>
              </a:r>
              <a:r>
                <a:rPr lang="en-US" altLang="ko-KR" sz="1200" dirty="0" err="1">
                  <a:solidFill>
                    <a:schemeClr val="bg1"/>
                  </a:solidFill>
                  <a:cs typeface="Arial" pitchFamily="34" charset="0"/>
                </a:rPr>
                <a:t>numberOfReinforcements</a:t>
              </a:r>
              <a:r>
                <a:rPr lang="en-US" altLang="ko-KR" sz="1200" dirty="0">
                  <a:solidFill>
                    <a:schemeClr val="bg1"/>
                  </a:solidFill>
                  <a:cs typeface="Arial" pitchFamily="34" charset="0"/>
                </a:rPr>
                <a:t> is set to 0 by default.</a:t>
              </a:r>
            </a:p>
            <a:p>
              <a:endParaRPr lang="en-US" altLang="ko-KR" sz="1200" dirty="0">
                <a:solidFill>
                  <a:schemeClr val="bg1"/>
                </a:solidFill>
                <a:cs typeface="Arial" pitchFamily="34" charset="0"/>
              </a:endParaRPr>
            </a:p>
            <a:p>
              <a:r>
                <a:rPr lang="en-US" altLang="ko-KR" sz="1200" b="1" dirty="0">
                  <a:solidFill>
                    <a:schemeClr val="tx2"/>
                  </a:solidFill>
                  <a:cs typeface="Arial" pitchFamily="34" charset="0"/>
                </a:rPr>
                <a:t>Country(int </a:t>
              </a:r>
              <a:r>
                <a:rPr lang="en-US" altLang="ko-KR" sz="1200" b="1" dirty="0" err="1">
                  <a:solidFill>
                    <a:schemeClr val="tx2"/>
                  </a:solidFill>
                  <a:cs typeface="Arial" pitchFamily="34" charset="0"/>
                </a:rPr>
                <a:t>p_countryId</a:t>
              </a:r>
              <a:r>
                <a:rPr lang="en-US" altLang="ko-KR" sz="1200" b="1" dirty="0">
                  <a:solidFill>
                    <a:schemeClr val="tx2"/>
                  </a:solidFill>
                  <a:cs typeface="Arial" pitchFamily="34" charset="0"/>
                </a:rPr>
                <a:t>, String </a:t>
              </a:r>
              <a:r>
                <a:rPr lang="en-US" altLang="ko-KR" sz="1200" b="1" dirty="0" err="1">
                  <a:solidFill>
                    <a:schemeClr val="tx2"/>
                  </a:solidFill>
                  <a:cs typeface="Arial" pitchFamily="34" charset="0"/>
                </a:rPr>
                <a:t>p_countryName</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List&lt;Integer&gt; </a:t>
              </a:r>
              <a:r>
                <a:rPr lang="en-US" altLang="ko-KR" sz="1200" b="1" dirty="0" err="1">
                  <a:solidFill>
                    <a:schemeClr val="tx2"/>
                  </a:solidFill>
                  <a:cs typeface="Arial" pitchFamily="34" charset="0"/>
                </a:rPr>
                <a:t>p_adjacentCountries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the country's ID, name, continent ID, and a List of adjacent country IDs as parameters. It initializes the corresponding instance variables with the provided values.</a:t>
              </a: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Constructors: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309403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Country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3026" y="706291"/>
            <a:ext cx="8488450" cy="2588963"/>
            <a:chOff x="2202163" y="1175883"/>
            <a:chExt cx="2884635" cy="2510719"/>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223856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Getters and Setters: </a:t>
              </a:r>
              <a:r>
                <a:rPr lang="en-US" altLang="ko-KR" sz="1200" dirty="0">
                  <a:solidFill>
                    <a:schemeClr val="bg1"/>
                  </a:solidFill>
                  <a:cs typeface="Arial" pitchFamily="34" charset="0"/>
                </a:rPr>
                <a:t>These methods provide access to the private instance variables of the Country class.</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addAdjacentCountry</a:t>
              </a:r>
              <a:r>
                <a:rPr lang="en-US" altLang="ko-KR" sz="1200" b="1" dirty="0">
                  <a:solidFill>
                    <a:schemeClr val="tx2"/>
                  </a:solidFill>
                  <a:cs typeface="Arial" pitchFamily="34" charset="0"/>
                </a:rPr>
                <a:t>(int </a:t>
              </a:r>
              <a:r>
                <a:rPr lang="en-US" altLang="ko-KR" sz="1200" b="1" dirty="0" err="1">
                  <a:solidFill>
                    <a:schemeClr val="tx2"/>
                  </a:solidFill>
                  <a:cs typeface="Arial" pitchFamily="34" charset="0"/>
                </a:rPr>
                <a:t>p_adjacentCountryId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adds an adjacent country ID to the </a:t>
              </a:r>
              <a:r>
                <a:rPr lang="en-US" altLang="ko-KR" sz="1200" dirty="0" err="1">
                  <a:solidFill>
                    <a:schemeClr val="bg1"/>
                  </a:solidFill>
                  <a:cs typeface="Arial" pitchFamily="34" charset="0"/>
                </a:rPr>
                <a:t>d_adjacentCountries</a:t>
              </a:r>
              <a:r>
                <a:rPr lang="en-US" altLang="ko-KR" sz="1200" dirty="0">
                  <a:solidFill>
                    <a:schemeClr val="bg1"/>
                  </a:solidFill>
                  <a:cs typeface="Arial" pitchFamily="34" charset="0"/>
                </a:rPr>
                <a:t> list.</a:t>
              </a:r>
            </a:p>
            <a:p>
              <a:r>
                <a:rPr lang="en-US" altLang="ko-KR" sz="1200" b="1" dirty="0" err="1">
                  <a:solidFill>
                    <a:schemeClr val="tx2"/>
                  </a:solidFill>
                  <a:cs typeface="Arial" pitchFamily="34" charset="0"/>
                </a:rPr>
                <a:t>removeAdjacentCountry</a:t>
              </a:r>
              <a:r>
                <a:rPr lang="en-US" altLang="ko-KR" sz="1200" b="1" dirty="0">
                  <a:solidFill>
                    <a:schemeClr val="tx2"/>
                  </a:solidFill>
                  <a:cs typeface="Arial" pitchFamily="34" charset="0"/>
                </a:rPr>
                <a:t>(int </a:t>
              </a:r>
              <a:r>
                <a:rPr lang="en-US" altLang="ko-KR" sz="1200" b="1" dirty="0" err="1">
                  <a:solidFill>
                    <a:schemeClr val="tx2"/>
                  </a:solidFill>
                  <a:cs typeface="Arial" pitchFamily="34" charset="0"/>
                </a:rPr>
                <a:t>p_adjacentCountryId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removes an adjacent country ID from the </a:t>
              </a:r>
              <a:r>
                <a:rPr lang="en-US" altLang="ko-KR" sz="1200" dirty="0" err="1">
                  <a:solidFill>
                    <a:schemeClr val="bg1"/>
                  </a:solidFill>
                  <a:cs typeface="Arial" pitchFamily="34" charset="0"/>
                </a:rPr>
                <a:t>d_adjacentCountries</a:t>
              </a:r>
              <a:r>
                <a:rPr lang="en-US" altLang="ko-KR" sz="1200" dirty="0">
                  <a:solidFill>
                    <a:schemeClr val="bg1"/>
                  </a:solidFill>
                  <a:cs typeface="Arial" pitchFamily="34" charset="0"/>
                </a:rPr>
                <a:t> list and returns true if the removal was successful.</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setPlayer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is empty and does not have any functionality specified.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clearPlayer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is empty and does not have any functionality specified.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editNeighbor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is empty and does not have any functionality specified.</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Methods :</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52879" y="3575892"/>
            <a:ext cx="8488597" cy="1116627"/>
            <a:chOff x="2219584" y="869739"/>
            <a:chExt cx="2884685" cy="1082881"/>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805883"/>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toString</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overrides the default </a:t>
              </a:r>
              <a:r>
                <a:rPr lang="en-US" altLang="ko-KR" sz="1200" dirty="0" err="1">
                  <a:solidFill>
                    <a:schemeClr val="bg1"/>
                  </a:solidFill>
                  <a:cs typeface="Arial" pitchFamily="34" charset="0"/>
                </a:rPr>
                <a:t>toString</a:t>
              </a:r>
              <a:r>
                <a:rPr lang="en-US" altLang="ko-KR" sz="1200" dirty="0">
                  <a:solidFill>
                    <a:schemeClr val="bg1"/>
                  </a:solidFill>
                  <a:cs typeface="Arial" pitchFamily="34" charset="0"/>
                </a:rPr>
                <a:t>() method and returns a string representation of the Country object. It includes the country's ID, name, and continent ID.</a:t>
              </a:r>
            </a:p>
            <a:p>
              <a:endParaRPr lang="en-US" altLang="ko-KR"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Other Helper Methods :</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218404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State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192367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The </a:t>
            </a:r>
            <a:r>
              <a:rPr lang="en-US" sz="1400" dirty="0" err="1"/>
              <a:t>GameState</a:t>
            </a:r>
            <a:r>
              <a:rPr lang="en-US" sz="1400" dirty="0"/>
              <a:t> class is responsible for managing the state of the game. </a:t>
            </a:r>
          </a:p>
          <a:p>
            <a:endParaRPr lang="en-US" sz="1400" dirty="0"/>
          </a:p>
          <a:p>
            <a:r>
              <a:rPr lang="en-US" sz="1400" dirty="0"/>
              <a:t>It keeps track of the current turn, whether a map has been loaded, the players, continents, and countries in the game. </a:t>
            </a:r>
          </a:p>
          <a:p>
            <a:endParaRPr lang="en-US" sz="1400" dirty="0"/>
          </a:p>
          <a:p>
            <a:r>
              <a:rPr lang="en-US" sz="1400" dirty="0"/>
              <a:t>It provides methods to perform actions such as adding players, setting the map loaded status, </a:t>
            </a:r>
          </a:p>
          <a:p>
            <a:r>
              <a:rPr lang="en-US" sz="1400" dirty="0"/>
              <a:t>advancing the turn, and printing the map details. It also includes methods for calculating and assigning </a:t>
            </a:r>
          </a:p>
          <a:p>
            <a:r>
              <a:rPr lang="en-US" sz="1400" dirty="0"/>
              <a:t>reinforcements to players based on continent ownership.</a:t>
            </a:r>
          </a:p>
        </p:txBody>
      </p:sp>
    </p:spTree>
    <p:extLst>
      <p:ext uri="{BB962C8B-B14F-4D97-AF65-F5344CB8AC3E}">
        <p14:creationId xmlns:p14="http://schemas.microsoft.com/office/powerpoint/2010/main" val="153010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53DEA-82DE-5F7B-FEBC-E0B58FCFE241}"/>
              </a:ext>
            </a:extLst>
          </p:cNvPr>
          <p:cNvSpPr txBox="1"/>
          <p:nvPr/>
        </p:nvSpPr>
        <p:spPr>
          <a:xfrm>
            <a:off x="1835696" y="483518"/>
            <a:ext cx="6336704" cy="2585323"/>
          </a:xfrm>
          <a:prstGeom prst="rect">
            <a:avLst/>
          </a:prstGeom>
          <a:noFill/>
        </p:spPr>
        <p:txBody>
          <a:bodyPr wrap="square" rtlCol="0">
            <a:spAutoFit/>
          </a:bodyPr>
          <a:lstStyle/>
          <a:p>
            <a:pPr algn="ctr"/>
            <a:r>
              <a:rPr lang="en-US" dirty="0">
                <a:solidFill>
                  <a:schemeClr val="bg1"/>
                </a:solidFill>
              </a:rPr>
              <a:t>Concordia University </a:t>
            </a:r>
          </a:p>
          <a:p>
            <a:pPr algn="ctr"/>
            <a:r>
              <a:rPr lang="en-US" dirty="0">
                <a:solidFill>
                  <a:schemeClr val="bg1"/>
                </a:solidFill>
              </a:rPr>
              <a:t>Department of Computer Science and Software Engineering </a:t>
            </a:r>
          </a:p>
          <a:p>
            <a:pPr algn="ctr"/>
            <a:endParaRPr lang="en-US" dirty="0"/>
          </a:p>
          <a:p>
            <a:pPr algn="ctr"/>
            <a:r>
              <a:rPr lang="en-US" dirty="0">
                <a:solidFill>
                  <a:schemeClr val="bg1"/>
                </a:solidFill>
              </a:rPr>
              <a:t>Advanced Programming Practices </a:t>
            </a:r>
          </a:p>
          <a:p>
            <a:pPr algn="ctr"/>
            <a:r>
              <a:rPr lang="en-US" dirty="0">
                <a:solidFill>
                  <a:schemeClr val="bg1"/>
                </a:solidFill>
              </a:rPr>
              <a:t>SOEN 6441 --- Winter 2024</a:t>
            </a:r>
          </a:p>
          <a:p>
            <a:pPr algn="ctr"/>
            <a:endParaRPr lang="en-US" dirty="0"/>
          </a:p>
          <a:p>
            <a:pPr algn="ctr"/>
            <a:r>
              <a:rPr lang="en-US" dirty="0">
                <a:solidFill>
                  <a:schemeClr val="bg1"/>
                </a:solidFill>
              </a:rPr>
              <a:t>Professor: </a:t>
            </a:r>
            <a:r>
              <a:rPr lang="en-US" b="0" i="0" dirty="0">
                <a:solidFill>
                  <a:schemeClr val="bg1"/>
                </a:solidFill>
                <a:effectLst/>
                <a:latin typeface="Arial" panose="020B0604020202020204" pitchFamily="34" charset="0"/>
              </a:rPr>
              <a:t>Joey Paquet</a:t>
            </a:r>
          </a:p>
          <a:p>
            <a:pPr algn="ctr"/>
            <a:endParaRPr lang="en-US" b="0" i="0" dirty="0">
              <a:solidFill>
                <a:schemeClr val="bg1"/>
              </a:solidFill>
              <a:effectLst/>
              <a:latin typeface="Arial" panose="020B0604020202020204" pitchFamily="34" charset="0"/>
            </a:endParaRPr>
          </a:p>
          <a:p>
            <a:pPr algn="ctr"/>
            <a:r>
              <a:rPr lang="en-US" dirty="0">
                <a:solidFill>
                  <a:schemeClr val="bg1"/>
                </a:solidFill>
                <a:latin typeface="Arial" panose="020B0604020202020204" pitchFamily="34" charset="0"/>
              </a:rPr>
              <a:t>Students: Team 1</a:t>
            </a:r>
            <a:r>
              <a:rPr lang="fa-IR">
                <a:solidFill>
                  <a:schemeClr val="bg1"/>
                </a:solidFill>
                <a:latin typeface="Arial" panose="020B0604020202020204" pitchFamily="34" charset="0"/>
              </a:rPr>
              <a:t>4</a:t>
            </a:r>
            <a:endParaRPr lang="en-US" dirty="0">
              <a:solidFill>
                <a:schemeClr val="bg1"/>
              </a:solidFill>
              <a:latin typeface="Arial" panose="020B0604020202020204" pitchFamily="34" charset="0"/>
            </a:endParaRPr>
          </a:p>
        </p:txBody>
      </p:sp>
      <p:sp>
        <p:nvSpPr>
          <p:cNvPr id="3" name="TextBox 2">
            <a:extLst>
              <a:ext uri="{FF2B5EF4-FFF2-40B4-BE49-F238E27FC236}">
                <a16:creationId xmlns:a16="http://schemas.microsoft.com/office/drawing/2014/main" id="{D2043079-408B-9986-8E46-2021DA4E87F7}"/>
              </a:ext>
            </a:extLst>
          </p:cNvPr>
          <p:cNvSpPr txBox="1"/>
          <p:nvPr/>
        </p:nvSpPr>
        <p:spPr>
          <a:xfrm>
            <a:off x="2771800" y="3229544"/>
            <a:ext cx="4536504" cy="2031325"/>
          </a:xfrm>
          <a:prstGeom prst="rect">
            <a:avLst/>
          </a:prstGeom>
          <a:noFill/>
        </p:spPr>
        <p:txBody>
          <a:bodyPr wrap="square" rtlCol="0">
            <a:spAutoFit/>
          </a:bodyPr>
          <a:lstStyle/>
          <a:p>
            <a:r>
              <a:rPr lang="en-US" dirty="0">
                <a:solidFill>
                  <a:schemeClr val="bg1"/>
                </a:solidFill>
                <a:latin typeface="Arial" panose="020B0604020202020204" pitchFamily="34" charset="0"/>
              </a:rPr>
              <a:t>Mahdieh Shekarian-40279366</a:t>
            </a:r>
          </a:p>
          <a:p>
            <a:r>
              <a:rPr lang="en-US" dirty="0" err="1">
                <a:solidFill>
                  <a:schemeClr val="bg1"/>
                </a:solidFill>
                <a:latin typeface="Arial" panose="020B0604020202020204" pitchFamily="34" charset="0"/>
              </a:rPr>
              <a:t>Parsa</a:t>
            </a:r>
            <a:r>
              <a:rPr lang="en-US" dirty="0">
                <a:solidFill>
                  <a:schemeClr val="bg1"/>
                </a:solidFill>
                <a:latin typeface="Arial" panose="020B0604020202020204" pitchFamily="34" charset="0"/>
              </a:rPr>
              <a:t> MohammadRezaei-40277489</a:t>
            </a:r>
          </a:p>
          <a:p>
            <a:r>
              <a:rPr lang="en-US" dirty="0" err="1">
                <a:solidFill>
                  <a:schemeClr val="bg1"/>
                </a:solidFill>
                <a:latin typeface="Arial" panose="020B0604020202020204" pitchFamily="34" charset="0"/>
              </a:rPr>
              <a:t>AmirMohammad</a:t>
            </a:r>
            <a:r>
              <a:rPr lang="en-US" dirty="0">
                <a:solidFill>
                  <a:schemeClr val="bg1"/>
                </a:solidFill>
                <a:latin typeface="Arial" panose="020B0604020202020204" pitchFamily="34" charset="0"/>
              </a:rPr>
              <a:t> RezaeiPour-40279239</a:t>
            </a:r>
          </a:p>
          <a:p>
            <a:r>
              <a:rPr lang="en-US" dirty="0">
                <a:solidFill>
                  <a:schemeClr val="bg1"/>
                </a:solidFill>
                <a:latin typeface="Arial" panose="020B0604020202020204" pitchFamily="34" charset="0"/>
              </a:rPr>
              <a:t>Farid Farahman-40241630</a:t>
            </a:r>
          </a:p>
          <a:p>
            <a:r>
              <a:rPr lang="en-US" dirty="0">
                <a:solidFill>
                  <a:schemeClr val="bg1"/>
                </a:solidFill>
                <a:latin typeface="Arial" panose="020B0604020202020204" pitchFamily="34" charset="0"/>
              </a:rPr>
              <a:t>Mohammad Aminan-40277902</a:t>
            </a:r>
          </a:p>
          <a:p>
            <a:r>
              <a:rPr lang="en-US" dirty="0">
                <a:solidFill>
                  <a:schemeClr val="bg1"/>
                </a:solidFill>
                <a:latin typeface="Arial" panose="020B0604020202020204" pitchFamily="34" charset="0"/>
              </a:rPr>
              <a:t>Omer Sayem-40226505</a:t>
            </a:r>
          </a:p>
          <a:p>
            <a:endParaRPr lang="en-US" dirty="0">
              <a:solidFill>
                <a:schemeClr val="bg1"/>
              </a:solidFill>
            </a:endParaRPr>
          </a:p>
        </p:txBody>
      </p:sp>
    </p:spTree>
    <p:extLst>
      <p:ext uri="{BB962C8B-B14F-4D97-AF65-F5344CB8AC3E}">
        <p14:creationId xmlns:p14="http://schemas.microsoft.com/office/powerpoint/2010/main" val="3469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Game State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42022" y="892338"/>
            <a:ext cx="8488450" cy="1665634"/>
            <a:chOff x="2202163" y="1175883"/>
            <a:chExt cx="2884635" cy="1615295"/>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134313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d_id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ID of the continent.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d_value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represents the value or bonus associated with the continent.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d_name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name of the continent.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d_color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color associated with the continent.</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Instance Variables: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41875" y="2838610"/>
            <a:ext cx="8488597" cy="1670625"/>
            <a:chOff x="2219584" y="869739"/>
            <a:chExt cx="2884685" cy="1620138"/>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1343140"/>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Continent(int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String </a:t>
              </a:r>
              <a:r>
                <a:rPr lang="en-US" altLang="ko-KR" sz="1200" b="1" dirty="0" err="1">
                  <a:solidFill>
                    <a:schemeClr val="tx2"/>
                  </a:solidFill>
                  <a:cs typeface="Arial" pitchFamily="34" charset="0"/>
                </a:rPr>
                <a:t>p_continentName</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p_continentValue</a:t>
              </a:r>
              <a:r>
                <a:rPr lang="en-US" altLang="ko-KR" sz="1200" b="1" dirty="0">
                  <a:solidFill>
                    <a:schemeClr val="tx2"/>
                  </a:solidFill>
                  <a:cs typeface="Arial" pitchFamily="34" charset="0"/>
                </a:rPr>
                <a:t>, String </a:t>
              </a:r>
              <a:r>
                <a:rPr lang="en-US" altLang="ko-KR" sz="1200" b="1" dirty="0" err="1">
                  <a:solidFill>
                    <a:schemeClr val="tx2"/>
                  </a:solidFill>
                  <a:cs typeface="Arial" pitchFamily="34" charset="0"/>
                </a:rPr>
                <a:t>p_color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the continent's ID, name, value, and color as parameters and initializes the corresponding instance variables with the provided values.</a:t>
              </a:r>
            </a:p>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Continent(int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p_continentValue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takes the continent's ID and value as parameters. It initializes the </a:t>
              </a:r>
              <a:r>
                <a:rPr lang="en-US" altLang="ko-KR" sz="1200" dirty="0" err="1">
                  <a:solidFill>
                    <a:schemeClr val="bg1"/>
                  </a:solidFill>
                  <a:cs typeface="Arial" pitchFamily="34" charset="0"/>
                </a:rPr>
                <a:t>d_id</a:t>
              </a:r>
              <a:r>
                <a:rPr lang="en-US" altLang="ko-KR" sz="1200" dirty="0">
                  <a:solidFill>
                    <a:schemeClr val="bg1"/>
                  </a:solidFill>
                  <a:cs typeface="Arial" pitchFamily="34" charset="0"/>
                </a:rPr>
                <a:t> with the provided ID, sets the </a:t>
              </a:r>
              <a:r>
                <a:rPr lang="en-US" altLang="ko-KR" sz="1200" dirty="0" err="1">
                  <a:solidFill>
                    <a:schemeClr val="bg1"/>
                  </a:solidFill>
                  <a:cs typeface="Arial" pitchFamily="34" charset="0"/>
                </a:rPr>
                <a:t>d_name</a:t>
              </a:r>
              <a:r>
                <a:rPr lang="en-US" altLang="ko-KR" sz="1200" dirty="0">
                  <a:solidFill>
                    <a:schemeClr val="bg1"/>
                  </a:solidFill>
                  <a:cs typeface="Arial" pitchFamily="34" charset="0"/>
                </a:rPr>
                <a:t> as a string representation of the ID, and sets the </a:t>
              </a:r>
              <a:r>
                <a:rPr lang="en-US" altLang="ko-KR" sz="1200" dirty="0" err="1">
                  <a:solidFill>
                    <a:schemeClr val="bg1"/>
                  </a:solidFill>
                  <a:cs typeface="Arial" pitchFamily="34" charset="0"/>
                </a:rPr>
                <a:t>d_value</a:t>
              </a:r>
              <a:r>
                <a:rPr lang="en-US" altLang="ko-KR" sz="1200" dirty="0">
                  <a:solidFill>
                    <a:schemeClr val="bg1"/>
                  </a:solidFill>
                  <a:cs typeface="Arial" pitchFamily="34" charset="0"/>
                </a:rPr>
                <a:t> with the provided value. The </a:t>
              </a:r>
              <a:r>
                <a:rPr lang="en-US" altLang="ko-KR" sz="1200" dirty="0" err="1">
                  <a:solidFill>
                    <a:schemeClr val="bg1"/>
                  </a:solidFill>
                  <a:cs typeface="Arial" pitchFamily="34" charset="0"/>
                </a:rPr>
                <a:t>d_color</a:t>
              </a:r>
              <a:r>
                <a:rPr lang="en-US" altLang="ko-KR" sz="1200" dirty="0">
                  <a:solidFill>
                    <a:schemeClr val="bg1"/>
                  </a:solidFill>
                  <a:cs typeface="Arial" pitchFamily="34" charset="0"/>
                </a:rPr>
                <a:t> is set to "N/A" (not available) by default.</a:t>
              </a: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Constructors: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327959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Game State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3026" y="706291"/>
            <a:ext cx="8488450" cy="2034965"/>
            <a:chOff x="2202163" y="1175883"/>
            <a:chExt cx="2884635" cy="1973464"/>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170130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setActionDone</a:t>
              </a:r>
              <a:r>
                <a:rPr lang="en-US" altLang="ko-KR" sz="1200" b="1" dirty="0">
                  <a:solidFill>
                    <a:schemeClr val="tx2"/>
                  </a:solidFill>
                  <a:cs typeface="Arial" pitchFamily="34" charset="0"/>
                </a:rPr>
                <a:t>(</a:t>
              </a:r>
              <a:r>
                <a:rPr lang="en-US" altLang="ko-KR" sz="1200" b="1" dirty="0" err="1">
                  <a:solidFill>
                    <a:schemeClr val="tx2"/>
                  </a:solidFill>
                  <a:cs typeface="Arial" pitchFamily="34" charset="0"/>
                </a:rPr>
                <a:t>GameAction</a:t>
              </a:r>
              <a:r>
                <a:rPr lang="en-US" altLang="ko-KR" sz="1200" b="1" dirty="0">
                  <a:solidFill>
                    <a:schemeClr val="tx2"/>
                  </a:solidFill>
                  <a:cs typeface="Arial" pitchFamily="34" charset="0"/>
                </a:rPr>
                <a:t> action): </a:t>
              </a:r>
              <a:r>
                <a:rPr lang="en-US" altLang="ko-KR" sz="1200" dirty="0">
                  <a:solidFill>
                    <a:schemeClr val="bg1"/>
                  </a:solidFill>
                  <a:cs typeface="Arial" pitchFamily="34" charset="0"/>
                </a:rPr>
                <a:t>This method adds a game action to the </a:t>
              </a:r>
              <a:r>
                <a:rPr lang="en-US" altLang="ko-KR" sz="1200" dirty="0" err="1">
                  <a:solidFill>
                    <a:schemeClr val="bg1"/>
                  </a:solidFill>
                  <a:cs typeface="Arial" pitchFamily="34" charset="0"/>
                </a:rPr>
                <a:t>gameStateFlags</a:t>
              </a:r>
              <a:r>
                <a:rPr lang="en-US" altLang="ko-KR" sz="1200" dirty="0">
                  <a:solidFill>
                    <a:schemeClr val="bg1"/>
                  </a:solidFill>
                  <a:cs typeface="Arial" pitchFamily="34" charset="0"/>
                </a:rPr>
                <a:t> set, indicating that the action has been performed.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isActionDone</a:t>
              </a:r>
              <a:r>
                <a:rPr lang="en-US" altLang="ko-KR" sz="1200" b="1" dirty="0">
                  <a:solidFill>
                    <a:schemeClr val="tx2"/>
                  </a:solidFill>
                  <a:cs typeface="Arial" pitchFamily="34" charset="0"/>
                </a:rPr>
                <a:t>(</a:t>
              </a:r>
              <a:r>
                <a:rPr lang="en-US" altLang="ko-KR" sz="1200" b="1" dirty="0" err="1">
                  <a:solidFill>
                    <a:schemeClr val="tx2"/>
                  </a:solidFill>
                  <a:cs typeface="Arial" pitchFamily="34" charset="0"/>
                </a:rPr>
                <a:t>GameAction</a:t>
              </a:r>
              <a:r>
                <a:rPr lang="en-US" altLang="ko-KR" sz="1200" b="1" dirty="0">
                  <a:solidFill>
                    <a:schemeClr val="tx2"/>
                  </a:solidFill>
                  <a:cs typeface="Arial" pitchFamily="34" charset="0"/>
                </a:rPr>
                <a:t> action): </a:t>
              </a:r>
              <a:r>
                <a:rPr lang="en-US" altLang="ko-KR" sz="1200" dirty="0">
                  <a:solidFill>
                    <a:schemeClr val="bg1"/>
                  </a:solidFill>
                  <a:cs typeface="Arial" pitchFamily="34" charset="0"/>
                </a:rPr>
                <a:t>This method checks if a specific game action has been performed.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removeAction</a:t>
              </a:r>
              <a:r>
                <a:rPr lang="en-US" altLang="ko-KR" sz="1200" b="1" dirty="0">
                  <a:solidFill>
                    <a:schemeClr val="tx2"/>
                  </a:solidFill>
                  <a:cs typeface="Arial" pitchFamily="34" charset="0"/>
                </a:rPr>
                <a:t>(</a:t>
              </a:r>
              <a:r>
                <a:rPr lang="en-US" altLang="ko-KR" sz="1200" b="1" dirty="0" err="1">
                  <a:solidFill>
                    <a:schemeClr val="tx2"/>
                  </a:solidFill>
                  <a:cs typeface="Arial" pitchFamily="34" charset="0"/>
                </a:rPr>
                <a:t>GameAction</a:t>
              </a:r>
              <a:r>
                <a:rPr lang="en-US" altLang="ko-KR" sz="1200" b="1" dirty="0">
                  <a:solidFill>
                    <a:schemeClr val="tx2"/>
                  </a:solidFill>
                  <a:cs typeface="Arial" pitchFamily="34" charset="0"/>
                </a:rPr>
                <a:t> action): </a:t>
              </a:r>
              <a:r>
                <a:rPr lang="en-US" altLang="ko-KR" sz="1200" dirty="0">
                  <a:solidFill>
                    <a:schemeClr val="bg1"/>
                  </a:solidFill>
                  <a:cs typeface="Arial" pitchFamily="34" charset="0"/>
                </a:rPr>
                <a:t>This method removes a game action from the </a:t>
              </a:r>
              <a:r>
                <a:rPr lang="en-US" altLang="ko-KR" sz="1200" dirty="0" err="1">
                  <a:solidFill>
                    <a:schemeClr val="bg1"/>
                  </a:solidFill>
                  <a:cs typeface="Arial" pitchFamily="34" charset="0"/>
                </a:rPr>
                <a:t>gameStateFlags</a:t>
              </a:r>
              <a:r>
                <a:rPr lang="en-US" altLang="ko-KR" sz="1200" dirty="0">
                  <a:solidFill>
                    <a:schemeClr val="bg1"/>
                  </a:solidFill>
                  <a:cs typeface="Arial" pitchFamily="34" charset="0"/>
                </a:rPr>
                <a:t> set.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GameState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is the constructor for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class. It initializes the players, continents, and countries maps, and sets the </a:t>
              </a:r>
              <a:r>
                <a:rPr lang="en-US" altLang="ko-KR" sz="1200" dirty="0" err="1">
                  <a:solidFill>
                    <a:schemeClr val="bg1"/>
                  </a:solidFill>
                  <a:cs typeface="Arial" pitchFamily="34" charset="0"/>
                </a:rPr>
                <a:t>currentFileName</a:t>
              </a:r>
              <a:r>
                <a:rPr lang="en-US" altLang="ko-KR" sz="1200" dirty="0">
                  <a:solidFill>
                    <a:schemeClr val="bg1"/>
                  </a:solidFill>
                  <a:cs typeface="Arial" pitchFamily="34" charset="0"/>
                </a:rPr>
                <a:t> to an empty string.</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Methods :</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52879" y="3164888"/>
            <a:ext cx="8488597" cy="931961"/>
            <a:chOff x="2219584" y="869739"/>
            <a:chExt cx="2884685" cy="903796"/>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62679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GameAction</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a:t>
              </a:r>
              <a:r>
                <a:rPr lang="en-US" altLang="ko-KR" sz="1200" dirty="0" err="1">
                  <a:solidFill>
                    <a:schemeClr val="bg1"/>
                  </a:solidFill>
                  <a:cs typeface="Arial" pitchFamily="34" charset="0"/>
                </a:rPr>
                <a:t>enum</a:t>
              </a:r>
              <a:r>
                <a:rPr lang="en-US" altLang="ko-KR" sz="1200" dirty="0">
                  <a:solidFill>
                    <a:schemeClr val="bg1"/>
                  </a:solidFill>
                  <a:cs typeface="Arial" pitchFamily="34" charset="0"/>
                </a:rPr>
                <a:t> represents various game actions and is used as flags to keep track of the game state.</a:t>
              </a:r>
            </a:p>
            <a:p>
              <a:endParaRPr lang="en-US" altLang="ko-KR"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Enum:</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3273600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Game State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1520" y="1059582"/>
            <a:ext cx="8488450" cy="2588963"/>
            <a:chOff x="2202163" y="1175883"/>
            <a:chExt cx="2884635" cy="2510719"/>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40"/>
              <a:ext cx="2835933" cy="223856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getCurrentFileName</a:t>
              </a:r>
              <a:r>
                <a:rPr lang="en-US" altLang="ko-KR" sz="1200" b="1" dirty="0">
                  <a:solidFill>
                    <a:schemeClr val="tx2"/>
                  </a:solidFill>
                  <a:cs typeface="Arial" pitchFamily="34" charset="0"/>
                </a:rPr>
                <a:t>(), </a:t>
              </a:r>
              <a:r>
                <a:rPr lang="en-US" altLang="ko-KR" sz="1200" b="1" dirty="0" err="1">
                  <a:solidFill>
                    <a:schemeClr val="tx2"/>
                  </a:solidFill>
                  <a:cs typeface="Arial" pitchFamily="34" charset="0"/>
                </a:rPr>
                <a:t>setCurrentFileName</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p_currentFileName</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These methods get and set the </a:t>
              </a:r>
              <a:r>
                <a:rPr lang="en-US" altLang="ko-KR" sz="1200" dirty="0" err="1">
                  <a:solidFill>
                    <a:schemeClr val="bg1"/>
                  </a:solidFill>
                  <a:cs typeface="Arial" pitchFamily="34" charset="0"/>
                </a:rPr>
                <a:t>currentFileName</a:t>
              </a:r>
              <a:r>
                <a:rPr lang="en-US" altLang="ko-KR" sz="1200" dirty="0">
                  <a:solidFill>
                    <a:schemeClr val="bg1"/>
                  </a:solidFill>
                  <a:cs typeface="Arial" pitchFamily="34" charset="0"/>
                </a:rPr>
                <a:t> variable.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isMapLoaded</a:t>
              </a:r>
              <a:r>
                <a:rPr lang="en-US" altLang="ko-KR" sz="1200" b="1" dirty="0">
                  <a:solidFill>
                    <a:schemeClr val="tx2"/>
                  </a:solidFill>
                  <a:cs typeface="Arial" pitchFamily="34" charset="0"/>
                </a:rPr>
                <a:t>(), </a:t>
              </a:r>
              <a:r>
                <a:rPr lang="en-US" altLang="ko-KR" sz="1200" b="1" dirty="0" err="1">
                  <a:solidFill>
                    <a:schemeClr val="tx2"/>
                  </a:solidFill>
                  <a:cs typeface="Arial" pitchFamily="34" charset="0"/>
                </a:rPr>
                <a:t>setMapLoaded</a:t>
              </a:r>
              <a:r>
                <a:rPr lang="en-US" altLang="ko-KR" sz="1200" b="1" dirty="0">
                  <a:solidFill>
                    <a:schemeClr val="tx2"/>
                  </a:solidFill>
                  <a:cs typeface="Arial" pitchFamily="34" charset="0"/>
                </a:rPr>
                <a:t>(</a:t>
              </a:r>
              <a:r>
                <a:rPr lang="en-US" altLang="ko-KR" sz="1200" b="1" dirty="0" err="1">
                  <a:solidFill>
                    <a:schemeClr val="tx2"/>
                  </a:solidFill>
                  <a:cs typeface="Arial" pitchFamily="34" charset="0"/>
                </a:rPr>
                <a:t>boolean</a:t>
              </a:r>
              <a:r>
                <a:rPr lang="en-US" altLang="ko-KR" sz="1200" b="1" dirty="0">
                  <a:solidFill>
                    <a:schemeClr val="tx2"/>
                  </a:solidFill>
                  <a:cs typeface="Arial" pitchFamily="34" charset="0"/>
                </a:rPr>
                <a:t> </a:t>
              </a:r>
              <a:r>
                <a:rPr lang="en-US" altLang="ko-KR" sz="1200" b="1" dirty="0" err="1">
                  <a:solidFill>
                    <a:schemeClr val="tx2"/>
                  </a:solidFill>
                  <a:cs typeface="Arial" pitchFamily="34" charset="0"/>
                </a:rPr>
                <a:t>p_mapLoaded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These methods get and set the </a:t>
              </a:r>
              <a:r>
                <a:rPr lang="en-US" altLang="ko-KR" sz="1200" dirty="0" err="1">
                  <a:solidFill>
                    <a:schemeClr val="bg1"/>
                  </a:solidFill>
                  <a:cs typeface="Arial" pitchFamily="34" charset="0"/>
                </a:rPr>
                <a:t>mapLoaded</a:t>
              </a:r>
              <a:r>
                <a:rPr lang="en-US" altLang="ko-KR" sz="1200" dirty="0">
                  <a:solidFill>
                    <a:schemeClr val="bg1"/>
                  </a:solidFill>
                  <a:cs typeface="Arial" pitchFamily="34" charset="0"/>
                </a:rPr>
                <a:t> variable.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getContinents</a:t>
              </a:r>
              <a:r>
                <a:rPr lang="en-US" altLang="ko-KR" sz="1200" b="1" dirty="0">
                  <a:solidFill>
                    <a:schemeClr val="tx2"/>
                  </a:solidFill>
                  <a:cs typeface="Arial" pitchFamily="34" charset="0"/>
                </a:rPr>
                <a:t>(), </a:t>
              </a:r>
              <a:r>
                <a:rPr lang="en-US" altLang="ko-KR" sz="1200" b="1" dirty="0" err="1">
                  <a:solidFill>
                    <a:schemeClr val="tx2"/>
                  </a:solidFill>
                  <a:cs typeface="Arial" pitchFamily="34" charset="0"/>
                </a:rPr>
                <a:t>setContinents</a:t>
              </a:r>
              <a:r>
                <a:rPr lang="en-US" altLang="ko-KR" sz="1200" b="1" dirty="0">
                  <a:solidFill>
                    <a:schemeClr val="tx2"/>
                  </a:solidFill>
                  <a:cs typeface="Arial" pitchFamily="34" charset="0"/>
                </a:rPr>
                <a:t>(Map&lt;Integer, Continent&gt; </a:t>
              </a:r>
              <a:r>
                <a:rPr lang="en-US" altLang="ko-KR" sz="1200" b="1" dirty="0" err="1">
                  <a:solidFill>
                    <a:schemeClr val="tx2"/>
                  </a:solidFill>
                  <a:cs typeface="Arial" pitchFamily="34" charset="0"/>
                </a:rPr>
                <a:t>p_continents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These methods get and set the continents map.</a:t>
              </a:r>
            </a:p>
            <a:p>
              <a:r>
                <a:rPr lang="en-US" altLang="ko-KR" sz="1200" b="1" dirty="0" err="1">
                  <a:solidFill>
                    <a:schemeClr val="tx2"/>
                  </a:solidFill>
                  <a:cs typeface="Arial" pitchFamily="34" charset="0"/>
                </a:rPr>
                <a:t>getCountries</a:t>
              </a:r>
              <a:r>
                <a:rPr lang="en-US" altLang="ko-KR" sz="1200" b="1" dirty="0">
                  <a:solidFill>
                    <a:schemeClr val="tx2"/>
                  </a:solidFill>
                  <a:cs typeface="Arial" pitchFamily="34" charset="0"/>
                </a:rPr>
                <a:t>(), </a:t>
              </a:r>
              <a:r>
                <a:rPr lang="en-US" altLang="ko-KR" sz="1200" b="1" dirty="0" err="1">
                  <a:solidFill>
                    <a:schemeClr val="tx2"/>
                  </a:solidFill>
                  <a:cs typeface="Arial" pitchFamily="34" charset="0"/>
                </a:rPr>
                <a:t>setCountries</a:t>
              </a:r>
              <a:r>
                <a:rPr lang="en-US" altLang="ko-KR" sz="1200" b="1" dirty="0">
                  <a:solidFill>
                    <a:schemeClr val="tx2"/>
                  </a:solidFill>
                  <a:cs typeface="Arial" pitchFamily="34" charset="0"/>
                </a:rPr>
                <a:t>(Map&lt;Integer, Country&gt; </a:t>
              </a:r>
              <a:r>
                <a:rPr lang="en-US" altLang="ko-KR" sz="1200" b="1" dirty="0" err="1">
                  <a:solidFill>
                    <a:schemeClr val="tx2"/>
                  </a:solidFill>
                  <a:cs typeface="Arial" pitchFamily="34" charset="0"/>
                </a:rPr>
                <a:t>p_countries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These methods get and set the countries map.</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getCurrentTurn</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the current turn number.</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getPlayers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the players map.</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Getter and Setter Methods :</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2418315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Game State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1520" y="1059582"/>
            <a:ext cx="8496945" cy="2588963"/>
            <a:chOff x="2202163" y="1175883"/>
            <a:chExt cx="2887522" cy="2510719"/>
          </a:xfrm>
        </p:grpSpPr>
        <p:sp>
          <p:nvSpPr>
            <p:cNvPr id="8" name="TextBox 7">
              <a:extLst>
                <a:ext uri="{FF2B5EF4-FFF2-40B4-BE49-F238E27FC236}">
                  <a16:creationId xmlns:a16="http://schemas.microsoft.com/office/drawing/2014/main" id="{DA7BC9C0-4F3D-8268-EBC9-C03067F1DFC4}"/>
                </a:ext>
              </a:extLst>
            </p:cNvPr>
            <p:cNvSpPr txBox="1"/>
            <p:nvPr/>
          </p:nvSpPr>
          <p:spPr>
            <a:xfrm>
              <a:off x="2253752" y="1448040"/>
              <a:ext cx="2835933" cy="223856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showMap</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is empty and does not have any functionality specified.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printMap</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prints the continents and their details, as well as the countries and their adjacency information.</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assignReinforcements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calculates and assigns reinforcements to each player based on the number of continents they own. It also prints the number of reinforcements for each player.</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getPlayerOwnedContinents</a:t>
              </a:r>
              <a:r>
                <a:rPr lang="en-US" altLang="ko-KR" sz="1200" b="1" dirty="0">
                  <a:solidFill>
                    <a:schemeClr val="tx2"/>
                  </a:solidFill>
                  <a:cs typeface="Arial" pitchFamily="34" charset="0"/>
                </a:rPr>
                <a:t>(Player </a:t>
              </a:r>
              <a:r>
                <a:rPr lang="en-US" altLang="ko-KR" sz="1200" b="1" dirty="0" err="1">
                  <a:solidFill>
                    <a:schemeClr val="tx2"/>
                  </a:solidFill>
                  <a:cs typeface="Arial" pitchFamily="34" charset="0"/>
                </a:rPr>
                <a:t>p_player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a list of continent IDs owned by the given player.</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getCountryIDsInsideContinent</a:t>
              </a:r>
              <a:r>
                <a:rPr lang="en-US" altLang="ko-KR" sz="1200" b="1" dirty="0">
                  <a:solidFill>
                    <a:schemeClr val="tx2"/>
                  </a:solidFill>
                  <a:cs typeface="Arial" pitchFamily="34" charset="0"/>
                </a:rPr>
                <a:t>(int </a:t>
              </a:r>
              <a:r>
                <a:rPr lang="en-US" altLang="ko-KR" sz="1200" b="1" dirty="0" err="1">
                  <a:solidFill>
                    <a:schemeClr val="tx2"/>
                  </a:solidFill>
                  <a:cs typeface="Arial" pitchFamily="34" charset="0"/>
                </a:rPr>
                <a:t>p_continentID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a list of country IDs that are inside the given continent.</a:t>
              </a:r>
            </a:p>
            <a:p>
              <a:endParaRPr lang="en-US" altLang="ko-KR" sz="1200" dirty="0">
                <a:solidFill>
                  <a:schemeClr val="bg1"/>
                </a:solidFill>
                <a:cs typeface="Arial" pitchFamily="34" charset="0"/>
              </a:endParaRP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Other Methods: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92102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192367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The Order class is a base class for defining different types of orders in a game. </a:t>
            </a:r>
          </a:p>
          <a:p>
            <a:endParaRPr lang="en-US" sz="1400" dirty="0"/>
          </a:p>
          <a:p>
            <a:r>
              <a:rPr lang="en-US" sz="1400" dirty="0"/>
              <a:t>It provides common functionality such as storing the owner of the order and validating the order. </a:t>
            </a:r>
          </a:p>
          <a:p>
            <a:endParaRPr lang="en-US" sz="1400" dirty="0"/>
          </a:p>
          <a:p>
            <a:r>
              <a:rPr lang="en-US" sz="1400" dirty="0"/>
              <a:t>Each specific order type would extend this class and implement its own execute() method to define the behavior of that specific order.</a:t>
            </a:r>
          </a:p>
        </p:txBody>
      </p:sp>
    </p:spTree>
    <p:extLst>
      <p:ext uri="{BB962C8B-B14F-4D97-AF65-F5344CB8AC3E}">
        <p14:creationId xmlns:p14="http://schemas.microsoft.com/office/powerpoint/2010/main" val="3633498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Order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41844" y="359749"/>
            <a:ext cx="8488450" cy="1111634"/>
            <a:chOff x="2202163" y="1175883"/>
            <a:chExt cx="2884635" cy="1078038"/>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39"/>
              <a:ext cx="2835933" cy="80588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d_orderId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ID of the order.</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d_owner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represents the owner of the order and is of type Player.</a:t>
              </a:r>
            </a:p>
            <a:p>
              <a:endParaRPr lang="en-US" altLang="ko-KR" sz="1200" dirty="0">
                <a:solidFill>
                  <a:schemeClr val="bg1"/>
                </a:solidFill>
                <a:cs typeface="Arial" pitchFamily="34" charset="0"/>
              </a:endParaRP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Instance Variables: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41697" y="1596505"/>
            <a:ext cx="8488597" cy="1116627"/>
            <a:chOff x="2219584" y="869739"/>
            <a:chExt cx="2884685" cy="1082881"/>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805883"/>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Order(Player </a:t>
              </a:r>
              <a:r>
                <a:rPr lang="en-US" altLang="ko-KR" sz="1200" b="1" dirty="0" err="1">
                  <a:solidFill>
                    <a:schemeClr val="tx2"/>
                  </a:solidFill>
                  <a:cs typeface="Arial" pitchFamily="34" charset="0"/>
                </a:rPr>
                <a:t>p_owner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initializes the </a:t>
              </a:r>
              <a:r>
                <a:rPr lang="en-US" altLang="ko-KR" sz="1200" dirty="0" err="1">
                  <a:solidFill>
                    <a:schemeClr val="bg1"/>
                  </a:solidFill>
                  <a:cs typeface="Arial" pitchFamily="34" charset="0"/>
                </a:rPr>
                <a:t>d_owner</a:t>
              </a:r>
              <a:r>
                <a:rPr lang="en-US" altLang="ko-KR" sz="1200" dirty="0">
                  <a:solidFill>
                    <a:schemeClr val="bg1"/>
                  </a:solidFill>
                  <a:cs typeface="Arial" pitchFamily="34" charset="0"/>
                </a:rPr>
                <a:t> variable with the provided </a:t>
              </a:r>
              <a:r>
                <a:rPr lang="en-US" altLang="ko-KR" sz="1200" dirty="0" err="1">
                  <a:solidFill>
                    <a:schemeClr val="bg1"/>
                  </a:solidFill>
                  <a:cs typeface="Arial" pitchFamily="34" charset="0"/>
                </a:rPr>
                <a:t>p_owner</a:t>
              </a:r>
              <a:r>
                <a:rPr lang="en-US" altLang="ko-KR" sz="1200" dirty="0">
                  <a:solidFill>
                    <a:schemeClr val="bg1"/>
                  </a:solidFill>
                  <a:cs typeface="Arial" pitchFamily="34" charset="0"/>
                </a:rPr>
                <a:t> parameter.</a:t>
              </a:r>
            </a:p>
            <a:p>
              <a:endParaRPr lang="en-US" altLang="ko-KR" sz="1200" dirty="0">
                <a:solidFill>
                  <a:schemeClr val="bg1"/>
                </a:solidFill>
                <a:cs typeface="Arial" pitchFamily="34" charset="0"/>
              </a:endParaRPr>
            </a:p>
            <a:p>
              <a:r>
                <a:rPr lang="en-US" altLang="ko-KR" sz="1200" b="1" dirty="0">
                  <a:solidFill>
                    <a:schemeClr val="tx2"/>
                  </a:solidFill>
                  <a:cs typeface="Arial" pitchFamily="34" charset="0"/>
                </a:rPr>
                <a:t>Order(): </a:t>
              </a:r>
              <a:r>
                <a:rPr lang="en-US" altLang="ko-KR" sz="1200" dirty="0">
                  <a:solidFill>
                    <a:schemeClr val="bg1"/>
                  </a:solidFill>
                  <a:cs typeface="Arial" pitchFamily="34" charset="0"/>
                </a:rPr>
                <a:t>This is an empty constructor.</a:t>
              </a:r>
            </a:p>
            <a:p>
              <a:endParaRPr lang="en-US" altLang="ko-KR"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Constructors:</a:t>
              </a:r>
              <a:endParaRPr lang="ko-KR" altLang="en-US" sz="1200" b="1" dirty="0">
                <a:solidFill>
                  <a:schemeClr val="tx2"/>
                </a:solidFill>
                <a:cs typeface="Arial" pitchFamily="34" charset="0"/>
              </a:endParaRPr>
            </a:p>
          </p:txBody>
        </p:sp>
      </p:grpSp>
      <p:grpSp>
        <p:nvGrpSpPr>
          <p:cNvPr id="3" name="Group 2">
            <a:extLst>
              <a:ext uri="{FF2B5EF4-FFF2-40B4-BE49-F238E27FC236}">
                <a16:creationId xmlns:a16="http://schemas.microsoft.com/office/drawing/2014/main" id="{F71816C1-8A5D-C3C1-C928-FF6931E96122}"/>
              </a:ext>
            </a:extLst>
          </p:cNvPr>
          <p:cNvGrpSpPr/>
          <p:nvPr/>
        </p:nvGrpSpPr>
        <p:grpSpPr>
          <a:xfrm>
            <a:off x="241697" y="2833261"/>
            <a:ext cx="8488597" cy="2039956"/>
            <a:chOff x="2219584" y="869739"/>
            <a:chExt cx="2884685" cy="1978305"/>
          </a:xfrm>
        </p:grpSpPr>
        <p:sp>
          <p:nvSpPr>
            <p:cNvPr id="5" name="TextBox 4">
              <a:extLst>
                <a:ext uri="{FF2B5EF4-FFF2-40B4-BE49-F238E27FC236}">
                  <a16:creationId xmlns:a16="http://schemas.microsoft.com/office/drawing/2014/main" id="{7EAE9A4B-6D63-0A6F-D232-0FF148444B75}"/>
                </a:ext>
              </a:extLst>
            </p:cNvPr>
            <p:cNvSpPr txBox="1"/>
            <p:nvPr/>
          </p:nvSpPr>
          <p:spPr>
            <a:xfrm>
              <a:off x="2268336" y="1146737"/>
              <a:ext cx="2835933" cy="170130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execute(): </a:t>
              </a:r>
              <a:r>
                <a:rPr lang="en-US" altLang="ko-KR" sz="1200" dirty="0">
                  <a:solidFill>
                    <a:schemeClr val="bg1"/>
                  </a:solidFill>
                  <a:cs typeface="Arial" pitchFamily="34" charset="0"/>
                </a:rPr>
                <a:t>This method is empty and does not have any functionality specified. It is intended to be overridden in subclasses.</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getOrderID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the ID of the order.</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getOwnerPlayer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the Player object representing the owner of the order.</a:t>
              </a:r>
            </a:p>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validate(): </a:t>
              </a:r>
              <a:r>
                <a:rPr lang="en-US" altLang="ko-KR" sz="1200" dirty="0">
                  <a:solidFill>
                    <a:schemeClr val="bg1"/>
                  </a:solidFill>
                  <a:cs typeface="Arial" pitchFamily="34" charset="0"/>
                </a:rPr>
                <a:t>This method returns a </a:t>
              </a:r>
              <a:r>
                <a:rPr lang="en-US" altLang="ko-KR" sz="1200" dirty="0" err="1">
                  <a:solidFill>
                    <a:schemeClr val="bg1"/>
                  </a:solidFill>
                  <a:cs typeface="Arial" pitchFamily="34" charset="0"/>
                </a:rPr>
                <a:t>boolean</a:t>
              </a:r>
              <a:r>
                <a:rPr lang="en-US" altLang="ko-KR" sz="1200" dirty="0">
                  <a:solidFill>
                    <a:schemeClr val="bg1"/>
                  </a:solidFill>
                  <a:cs typeface="Arial" pitchFamily="34" charset="0"/>
                </a:rPr>
                <a:t> value indicating whether the order is valid. It is intended to be overridden in subclasses.</a:t>
              </a:r>
            </a:p>
          </p:txBody>
        </p:sp>
        <p:sp>
          <p:nvSpPr>
            <p:cNvPr id="12" name="TextBox 11">
              <a:extLst>
                <a:ext uri="{FF2B5EF4-FFF2-40B4-BE49-F238E27FC236}">
                  <a16:creationId xmlns:a16="http://schemas.microsoft.com/office/drawing/2014/main" id="{BB9B6751-1BF6-6893-0E05-5AFB4D476CDC}"/>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Methods: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215163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Deploy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192367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The </a:t>
            </a:r>
            <a:r>
              <a:rPr lang="en-US" sz="1400" dirty="0" err="1"/>
              <a:t>DeployOrder</a:t>
            </a:r>
            <a:r>
              <a:rPr lang="en-US" sz="1400" dirty="0"/>
              <a:t> class represents a specific type of order where reinforcements are deployed to a country owned by a player. </a:t>
            </a:r>
          </a:p>
          <a:p>
            <a:endParaRPr lang="en-US" sz="1400" dirty="0"/>
          </a:p>
          <a:p>
            <a:r>
              <a:rPr lang="en-US" sz="1400" dirty="0"/>
              <a:t>It extends the base Order class and provides its own implementation of the execute() and </a:t>
            </a:r>
            <a:r>
              <a:rPr lang="en-US" sz="1400" dirty="0" err="1"/>
              <a:t>toString</a:t>
            </a:r>
            <a:r>
              <a:rPr lang="en-US" sz="1400" dirty="0"/>
              <a:t>() methods.</a:t>
            </a:r>
          </a:p>
        </p:txBody>
      </p:sp>
    </p:spTree>
    <p:extLst>
      <p:ext uri="{BB962C8B-B14F-4D97-AF65-F5344CB8AC3E}">
        <p14:creationId xmlns:p14="http://schemas.microsoft.com/office/powerpoint/2010/main" val="184648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Deploy Order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41844" y="359749"/>
            <a:ext cx="8488450" cy="1111634"/>
            <a:chOff x="2202163" y="1175883"/>
            <a:chExt cx="2884635" cy="1078038"/>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39"/>
              <a:ext cx="2835933" cy="80588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d_countryId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ID of the country where the reinforcements will be deployed.</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d_numReinforcements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variable stores the number of reinforcements to be deployed.</a:t>
              </a:r>
            </a:p>
            <a:p>
              <a:endParaRPr lang="en-US" altLang="ko-KR" sz="1200" dirty="0">
                <a:solidFill>
                  <a:schemeClr val="bg1"/>
                </a:solidFill>
                <a:cs typeface="Arial" pitchFamily="34" charset="0"/>
              </a:endParaRP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Instance Variables: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41697" y="1596505"/>
            <a:ext cx="8488597" cy="931961"/>
            <a:chOff x="2219584" y="869739"/>
            <a:chExt cx="2884685" cy="903796"/>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62679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DeployOrder</a:t>
              </a:r>
              <a:r>
                <a:rPr lang="en-US" altLang="ko-KR" sz="1200" b="1" dirty="0">
                  <a:solidFill>
                    <a:schemeClr val="tx2"/>
                  </a:solidFill>
                  <a:cs typeface="Arial" pitchFamily="34" charset="0"/>
                </a:rPr>
                <a:t>(Player </a:t>
              </a:r>
              <a:r>
                <a:rPr lang="en-US" altLang="ko-KR" sz="1200" b="1" dirty="0" err="1">
                  <a:solidFill>
                    <a:schemeClr val="tx2"/>
                  </a:solidFill>
                  <a:cs typeface="Arial" pitchFamily="34" charset="0"/>
                </a:rPr>
                <a:t>p_owner</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p_countryId</a:t>
              </a:r>
              <a:r>
                <a:rPr lang="en-US" altLang="ko-KR" sz="1200" b="1" dirty="0">
                  <a:solidFill>
                    <a:schemeClr val="tx2"/>
                  </a:solidFill>
                  <a:cs typeface="Arial" pitchFamily="34" charset="0"/>
                </a:rPr>
                <a:t>, int </a:t>
              </a:r>
              <a:r>
                <a:rPr lang="en-US" altLang="ko-KR" sz="1200" b="1" dirty="0" err="1">
                  <a:solidFill>
                    <a:schemeClr val="tx2"/>
                  </a:solidFill>
                  <a:cs typeface="Arial" pitchFamily="34" charset="0"/>
                </a:rPr>
                <a:t>p_numReinforcements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constructor initializes the </a:t>
              </a:r>
              <a:r>
                <a:rPr lang="en-US" altLang="ko-KR" sz="1200" dirty="0" err="1">
                  <a:solidFill>
                    <a:schemeClr val="bg1"/>
                  </a:solidFill>
                  <a:cs typeface="Arial" pitchFamily="34" charset="0"/>
                </a:rPr>
                <a:t>d_owner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d_countryId</a:t>
              </a:r>
              <a:r>
                <a:rPr lang="en-US" altLang="ko-KR" sz="1200" dirty="0">
                  <a:solidFill>
                    <a:schemeClr val="bg1"/>
                  </a:solidFill>
                  <a:cs typeface="Arial" pitchFamily="34" charset="0"/>
                </a:rPr>
                <a:t>, and </a:t>
              </a:r>
              <a:r>
                <a:rPr lang="en-US" altLang="ko-KR" sz="1200" dirty="0" err="1">
                  <a:solidFill>
                    <a:schemeClr val="bg1"/>
                  </a:solidFill>
                  <a:cs typeface="Arial" pitchFamily="34" charset="0"/>
                </a:rPr>
                <a:t>d_numReinforcements</a:t>
              </a:r>
              <a:r>
                <a:rPr lang="en-US" altLang="ko-KR" sz="1200" dirty="0">
                  <a:solidFill>
                    <a:schemeClr val="bg1"/>
                  </a:solidFill>
                  <a:cs typeface="Arial" pitchFamily="34" charset="0"/>
                </a:rPr>
                <a:t> variables with the provided parameters. It uses the super keyword to call the constructor of the base class Order and pass the </a:t>
              </a:r>
              <a:r>
                <a:rPr lang="en-US" altLang="ko-KR" sz="1200" dirty="0" err="1">
                  <a:solidFill>
                    <a:schemeClr val="bg1"/>
                  </a:solidFill>
                  <a:cs typeface="Arial" pitchFamily="34" charset="0"/>
                </a:rPr>
                <a:t>p_owner</a:t>
              </a:r>
              <a:r>
                <a:rPr lang="en-US" altLang="ko-KR" sz="1200" dirty="0">
                  <a:solidFill>
                    <a:schemeClr val="bg1"/>
                  </a:solidFill>
                  <a:cs typeface="Arial" pitchFamily="34" charset="0"/>
                </a:rPr>
                <a:t> parameter.</a:t>
              </a: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Constructors:</a:t>
              </a:r>
              <a:endParaRPr lang="ko-KR" altLang="en-US" sz="1200" b="1" dirty="0">
                <a:solidFill>
                  <a:schemeClr val="tx2"/>
                </a:solidFill>
                <a:cs typeface="Arial" pitchFamily="34" charset="0"/>
              </a:endParaRPr>
            </a:p>
          </p:txBody>
        </p:sp>
      </p:grpSp>
      <p:grpSp>
        <p:nvGrpSpPr>
          <p:cNvPr id="3" name="Group 2">
            <a:extLst>
              <a:ext uri="{FF2B5EF4-FFF2-40B4-BE49-F238E27FC236}">
                <a16:creationId xmlns:a16="http://schemas.microsoft.com/office/drawing/2014/main" id="{F71816C1-8A5D-C3C1-C928-FF6931E96122}"/>
              </a:ext>
            </a:extLst>
          </p:cNvPr>
          <p:cNvGrpSpPr/>
          <p:nvPr/>
        </p:nvGrpSpPr>
        <p:grpSpPr>
          <a:xfrm>
            <a:off x="241697" y="2715766"/>
            <a:ext cx="8488597" cy="2224622"/>
            <a:chOff x="2219584" y="869739"/>
            <a:chExt cx="2884685" cy="2157390"/>
          </a:xfrm>
        </p:grpSpPr>
        <p:sp>
          <p:nvSpPr>
            <p:cNvPr id="5" name="TextBox 4">
              <a:extLst>
                <a:ext uri="{FF2B5EF4-FFF2-40B4-BE49-F238E27FC236}">
                  <a16:creationId xmlns:a16="http://schemas.microsoft.com/office/drawing/2014/main" id="{7EAE9A4B-6D63-0A6F-D232-0FF148444B75}"/>
                </a:ext>
              </a:extLst>
            </p:cNvPr>
            <p:cNvSpPr txBox="1"/>
            <p:nvPr/>
          </p:nvSpPr>
          <p:spPr>
            <a:xfrm>
              <a:off x="2268336" y="1146737"/>
              <a:ext cx="2835933" cy="188039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getCountryId</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the ID of the country where the reinforcements will be deployed.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getNumReinforcements</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returns the number of reinforcements to be deployed.</a:t>
              </a:r>
            </a:p>
            <a:p>
              <a:endParaRPr lang="en-US" altLang="ko-KR" sz="1200" b="1" dirty="0">
                <a:solidFill>
                  <a:schemeClr val="tx2"/>
                </a:solidFill>
                <a:cs typeface="Arial" pitchFamily="34" charset="0"/>
              </a:endParaRPr>
            </a:p>
            <a:p>
              <a:r>
                <a:rPr lang="en-US" altLang="ko-KR" sz="1200" b="1" dirty="0">
                  <a:solidFill>
                    <a:schemeClr val="tx2"/>
                  </a:solidFill>
                  <a:cs typeface="Arial" pitchFamily="34" charset="0"/>
                </a:rPr>
                <a:t>execute(): </a:t>
              </a:r>
              <a:r>
                <a:rPr lang="en-US" altLang="ko-KR" sz="1200" dirty="0">
                  <a:solidFill>
                    <a:schemeClr val="bg1"/>
                  </a:solidFill>
                  <a:cs typeface="Arial" pitchFamily="34" charset="0"/>
                </a:rPr>
                <a:t>This method overrides the execute() method of the base class. It iterates over the countries owned by the order's owner (</a:t>
              </a:r>
              <a:r>
                <a:rPr lang="en-US" altLang="ko-KR" sz="1200" dirty="0" err="1">
                  <a:solidFill>
                    <a:schemeClr val="bg1"/>
                  </a:solidFill>
                  <a:cs typeface="Arial" pitchFamily="34" charset="0"/>
                </a:rPr>
                <a:t>d_owner</a:t>
              </a:r>
              <a:r>
                <a:rPr lang="en-US" altLang="ko-KR" sz="1200" dirty="0">
                  <a:solidFill>
                    <a:schemeClr val="bg1"/>
                  </a:solidFill>
                  <a:cs typeface="Arial" pitchFamily="34" charset="0"/>
                </a:rPr>
                <a:t>) and finds the country with the matching </a:t>
              </a:r>
              <a:r>
                <a:rPr lang="en-US" altLang="ko-KR" sz="1200" dirty="0" err="1">
                  <a:solidFill>
                    <a:schemeClr val="bg1"/>
                  </a:solidFill>
                  <a:cs typeface="Arial" pitchFamily="34" charset="0"/>
                </a:rPr>
                <a:t>d_countryId</a:t>
              </a:r>
              <a:r>
                <a:rPr lang="en-US" altLang="ko-KR" sz="1200" dirty="0">
                  <a:solidFill>
                    <a:schemeClr val="bg1"/>
                  </a:solidFill>
                  <a:cs typeface="Arial" pitchFamily="34" charset="0"/>
                </a:rPr>
                <a:t>. It then increases the number of reinforcements in that country by </a:t>
              </a:r>
              <a:r>
                <a:rPr lang="en-US" altLang="ko-KR" sz="1200" dirty="0" err="1">
                  <a:solidFill>
                    <a:schemeClr val="bg1"/>
                  </a:solidFill>
                  <a:cs typeface="Arial" pitchFamily="34" charset="0"/>
                </a:rPr>
                <a:t>d_numReinforcements</a:t>
              </a:r>
              <a:r>
                <a:rPr lang="en-US" altLang="ko-KR" sz="1200" dirty="0">
                  <a:solidFill>
                    <a:schemeClr val="bg1"/>
                  </a:solidFill>
                  <a:cs typeface="Arial" pitchFamily="34" charset="0"/>
                </a:rPr>
                <a:t>.</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toString</a:t>
              </a:r>
              <a:r>
                <a:rPr lang="en-US" altLang="ko-KR" sz="1200" b="1" dirty="0">
                  <a:solidFill>
                    <a:schemeClr val="tx2"/>
                  </a:solidFill>
                  <a:cs typeface="Arial" pitchFamily="34" charset="0"/>
                </a:rPr>
                <a:t>(): </a:t>
              </a:r>
              <a:r>
                <a:rPr lang="en-US" altLang="ko-KR" sz="1200" dirty="0">
                  <a:solidFill>
                    <a:schemeClr val="bg1"/>
                  </a:solidFill>
                  <a:cs typeface="Arial" pitchFamily="34" charset="0"/>
                </a:rPr>
                <a:t>This method overrides the </a:t>
              </a:r>
              <a:r>
                <a:rPr lang="en-US" altLang="ko-KR" sz="1200" dirty="0" err="1">
                  <a:solidFill>
                    <a:schemeClr val="bg1"/>
                  </a:solidFill>
                  <a:cs typeface="Arial" pitchFamily="34" charset="0"/>
                </a:rPr>
                <a:t>toString</a:t>
              </a:r>
              <a:r>
                <a:rPr lang="en-US" altLang="ko-KR" sz="1200" dirty="0">
                  <a:solidFill>
                    <a:schemeClr val="bg1"/>
                  </a:solidFill>
                  <a:cs typeface="Arial" pitchFamily="34" charset="0"/>
                </a:rPr>
                <a:t>() method of the base class. It returns a string representation of the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object, including the owner, country ID, and number of reinforcements.</a:t>
              </a:r>
            </a:p>
          </p:txBody>
        </p:sp>
        <p:sp>
          <p:nvSpPr>
            <p:cNvPr id="12" name="TextBox 11">
              <a:extLst>
                <a:ext uri="{FF2B5EF4-FFF2-40B4-BE49-F238E27FC236}">
                  <a16:creationId xmlns:a16="http://schemas.microsoft.com/office/drawing/2014/main" id="{BB9B6751-1BF6-6893-0E05-5AFB4D476CDC}"/>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Methods: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332289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Controller</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2394736766"/>
              </p:ext>
            </p:extLst>
          </p:nvPr>
        </p:nvGraphicFramePr>
        <p:xfrm>
          <a:off x="2375756" y="1779662"/>
          <a:ext cx="439248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1907704" y="1071776"/>
            <a:ext cx="4752528" cy="707886"/>
          </a:xfrm>
          <a:prstGeom prst="rect">
            <a:avLst/>
          </a:prstGeom>
          <a:noFill/>
        </p:spPr>
        <p:txBody>
          <a:bodyPr wrap="square" rtlCol="0">
            <a:spAutoFit/>
          </a:bodyPr>
          <a:lstStyle/>
          <a:p>
            <a:r>
              <a:rPr lang="en-US" sz="2000" dirty="0">
                <a:solidFill>
                  <a:schemeClr val="bg1"/>
                </a:solidFill>
              </a:rPr>
              <a:t>There are five classes in the Controller:</a:t>
            </a:r>
          </a:p>
          <a:p>
            <a:pPr algn="l"/>
            <a:endParaRPr lang="en-US" sz="2000" dirty="0">
              <a:solidFill>
                <a:schemeClr val="bg1"/>
              </a:solidFill>
            </a:endParaRPr>
          </a:p>
        </p:txBody>
      </p:sp>
    </p:spTree>
    <p:extLst>
      <p:ext uri="{BB962C8B-B14F-4D97-AF65-F5344CB8AC3E}">
        <p14:creationId xmlns:p14="http://schemas.microsoft.com/office/powerpoint/2010/main" val="199069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Command</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85167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Command class provides a centralized place to define and access the commands and </a:t>
            </a:r>
          </a:p>
          <a:p>
            <a:r>
              <a:rPr lang="en-US" sz="1600" dirty="0"/>
              <a:t>their corresponding syntax in the game. </a:t>
            </a:r>
          </a:p>
          <a:p>
            <a:endParaRPr lang="en-US" sz="1600" dirty="0"/>
          </a:p>
          <a:p>
            <a:r>
              <a:rPr lang="en-US" sz="1600" dirty="0"/>
              <a:t>It can be used by other classes or components to validate and parse user input, execute specific actions based on the commands, and provide feedback or error messages to the user.</a:t>
            </a:r>
          </a:p>
        </p:txBody>
      </p:sp>
    </p:spTree>
    <p:extLst>
      <p:ext uri="{BB962C8B-B14F-4D97-AF65-F5344CB8AC3E}">
        <p14:creationId xmlns:p14="http://schemas.microsoft.com/office/powerpoint/2010/main" val="13639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475656" y="-94279"/>
            <a:ext cx="36004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bg1"/>
                </a:solidFill>
                <a:cs typeface="Arial" pitchFamily="34" charset="0"/>
              </a:rPr>
              <a:t>Agenda</a:t>
            </a:r>
          </a:p>
        </p:txBody>
      </p:sp>
      <p:sp>
        <p:nvSpPr>
          <p:cNvPr id="26" name="TextBox 25">
            <a:extLst>
              <a:ext uri="{FF2B5EF4-FFF2-40B4-BE49-F238E27FC236}">
                <a16:creationId xmlns:a16="http://schemas.microsoft.com/office/drawing/2014/main" id="{18B8F2A5-38F7-0366-BE42-13C0CA1D84DB}"/>
              </a:ext>
            </a:extLst>
          </p:cNvPr>
          <p:cNvSpPr txBox="1"/>
          <p:nvPr/>
        </p:nvSpPr>
        <p:spPr>
          <a:xfrm>
            <a:off x="4427984" y="51470"/>
            <a:ext cx="5040560" cy="5170646"/>
          </a:xfrm>
          <a:prstGeom prst="rect">
            <a:avLst/>
          </a:prstGeom>
          <a:noFill/>
        </p:spPr>
        <p:txBody>
          <a:bodyPr wrap="square" rtlCol="0">
            <a:spAutoFit/>
          </a:bodyPr>
          <a:lstStyle/>
          <a:p>
            <a:pPr algn="l"/>
            <a:r>
              <a:rPr lang="en-US" sz="1100" dirty="0">
                <a:solidFill>
                  <a:schemeClr val="bg1"/>
                </a:solidFill>
              </a:rPr>
              <a:t>Diagram</a:t>
            </a:r>
          </a:p>
          <a:p>
            <a:pPr algn="l"/>
            <a:r>
              <a:rPr lang="en-US" sz="1100" dirty="0">
                <a:solidFill>
                  <a:schemeClr val="bg1"/>
                </a:solidFill>
              </a:rPr>
              <a:t>Code Explanation</a:t>
            </a:r>
          </a:p>
          <a:p>
            <a:pPr algn="l"/>
            <a:r>
              <a:rPr lang="en-US" sz="1100" dirty="0">
                <a:solidFill>
                  <a:schemeClr val="bg1"/>
                </a:solidFill>
              </a:rPr>
              <a:t>Code</a:t>
            </a:r>
          </a:p>
          <a:p>
            <a:pPr marL="171450" indent="-171450" algn="l">
              <a:buFont typeface="Arial" panose="020B0604020202020204" pitchFamily="34" charset="0"/>
              <a:buChar char="•"/>
            </a:pPr>
            <a:r>
              <a:rPr lang="en-US" sz="1100" dirty="0">
                <a:solidFill>
                  <a:schemeClr val="bg1"/>
                </a:solidFill>
              </a:rPr>
              <a:t>Model</a:t>
            </a:r>
          </a:p>
          <a:p>
            <a:pPr marL="742950" lvl="1" indent="-285750">
              <a:buFont typeface="Arial" panose="020B0604020202020204" pitchFamily="34" charset="0"/>
              <a:buChar char="•"/>
            </a:pPr>
            <a:r>
              <a:rPr lang="en-US" sz="1100" dirty="0">
                <a:solidFill>
                  <a:schemeClr val="bg1"/>
                </a:solidFill>
              </a:rPr>
              <a:t>Player</a:t>
            </a:r>
          </a:p>
          <a:p>
            <a:pPr marL="742950" lvl="1" indent="-285750">
              <a:buFont typeface="Arial" panose="020B0604020202020204" pitchFamily="34" charset="0"/>
              <a:buChar char="•"/>
            </a:pPr>
            <a:r>
              <a:rPr lang="en-US" sz="1100" dirty="0">
                <a:solidFill>
                  <a:schemeClr val="bg1"/>
                </a:solidFill>
              </a:rPr>
              <a:t>Continent</a:t>
            </a:r>
          </a:p>
          <a:p>
            <a:pPr marL="742950" lvl="1" indent="-285750">
              <a:buFont typeface="Arial" panose="020B0604020202020204" pitchFamily="34" charset="0"/>
              <a:buChar char="•"/>
            </a:pPr>
            <a:r>
              <a:rPr lang="en-US" sz="1100" dirty="0">
                <a:solidFill>
                  <a:schemeClr val="bg1"/>
                </a:solidFill>
              </a:rPr>
              <a:t>Country</a:t>
            </a:r>
          </a:p>
          <a:p>
            <a:pPr marL="742950" lvl="1" indent="-285750">
              <a:buFont typeface="Arial" panose="020B0604020202020204" pitchFamily="34" charset="0"/>
              <a:buChar char="•"/>
            </a:pPr>
            <a:r>
              <a:rPr lang="en-US" sz="1100" dirty="0">
                <a:solidFill>
                  <a:schemeClr val="bg1"/>
                </a:solidFill>
              </a:rPr>
              <a:t>Game State</a:t>
            </a:r>
          </a:p>
          <a:p>
            <a:pPr marL="742950" lvl="1" indent="-285750">
              <a:buFont typeface="Arial" panose="020B0604020202020204" pitchFamily="34" charset="0"/>
              <a:buChar char="•"/>
            </a:pPr>
            <a:r>
              <a:rPr lang="en-US" sz="1100" dirty="0">
                <a:solidFill>
                  <a:schemeClr val="bg1"/>
                </a:solidFill>
              </a:rPr>
              <a:t>Order</a:t>
            </a:r>
          </a:p>
          <a:p>
            <a:pPr marL="171450" indent="-171450" algn="l">
              <a:buFont typeface="Arial" panose="020B0604020202020204" pitchFamily="34" charset="0"/>
              <a:buChar char="•"/>
            </a:pPr>
            <a:r>
              <a:rPr lang="en-US" sz="1100" dirty="0">
                <a:solidFill>
                  <a:schemeClr val="bg1"/>
                </a:solidFill>
              </a:rPr>
              <a:t>Controller</a:t>
            </a:r>
          </a:p>
          <a:p>
            <a:pPr marL="742950" lvl="1" indent="-285750">
              <a:buFont typeface="Arial" panose="020B0604020202020204" pitchFamily="34" charset="0"/>
              <a:buChar char="•"/>
            </a:pPr>
            <a:r>
              <a:rPr lang="en-US" sz="1100" dirty="0">
                <a:solidFill>
                  <a:schemeClr val="bg1"/>
                </a:solidFill>
              </a:rPr>
              <a:t>Command</a:t>
            </a:r>
          </a:p>
          <a:p>
            <a:pPr marL="742950" lvl="1" indent="-285750">
              <a:buFont typeface="Arial" panose="020B0604020202020204" pitchFamily="34" charset="0"/>
              <a:buChar char="•"/>
            </a:pPr>
            <a:r>
              <a:rPr lang="en-US" sz="1100" dirty="0">
                <a:solidFill>
                  <a:schemeClr val="bg1"/>
                </a:solidFill>
              </a:rPr>
              <a:t>Country Controller</a:t>
            </a:r>
          </a:p>
          <a:p>
            <a:pPr marL="742950" lvl="1" indent="-285750">
              <a:buFont typeface="Arial" panose="020B0604020202020204" pitchFamily="34" charset="0"/>
              <a:buChar char="•"/>
            </a:pPr>
            <a:r>
              <a:rPr lang="en-US" sz="1100" dirty="0">
                <a:solidFill>
                  <a:schemeClr val="bg1"/>
                </a:solidFill>
              </a:rPr>
              <a:t>Map Controller</a:t>
            </a:r>
          </a:p>
          <a:p>
            <a:pPr marL="742950" lvl="1" indent="-285750">
              <a:buFont typeface="Arial" panose="020B0604020202020204" pitchFamily="34" charset="0"/>
              <a:buChar char="•"/>
            </a:pPr>
            <a:r>
              <a:rPr lang="en-US" sz="1100" dirty="0">
                <a:solidFill>
                  <a:schemeClr val="bg1"/>
                </a:solidFill>
              </a:rPr>
              <a:t>Order Controller</a:t>
            </a:r>
          </a:p>
          <a:p>
            <a:pPr marL="742950" lvl="1" indent="-285750">
              <a:buFont typeface="Arial" panose="020B0604020202020204" pitchFamily="34" charset="0"/>
              <a:buChar char="•"/>
            </a:pPr>
            <a:r>
              <a:rPr lang="en-US" sz="1100" dirty="0">
                <a:solidFill>
                  <a:schemeClr val="bg1"/>
                </a:solidFill>
              </a:rPr>
              <a:t>Player Controller</a:t>
            </a:r>
          </a:p>
          <a:p>
            <a:pPr marL="171450" indent="-171450" algn="l">
              <a:buFont typeface="Arial" panose="020B0604020202020204" pitchFamily="34" charset="0"/>
              <a:buChar char="•"/>
            </a:pPr>
            <a:r>
              <a:rPr lang="en-US" sz="1100" dirty="0">
                <a:solidFill>
                  <a:schemeClr val="bg1"/>
                </a:solidFill>
              </a:rPr>
              <a:t>Services</a:t>
            </a:r>
          </a:p>
          <a:p>
            <a:pPr marL="742950" lvl="1" indent="-285750">
              <a:buFont typeface="Arial" panose="020B0604020202020204" pitchFamily="34" charset="0"/>
              <a:buChar char="•"/>
            </a:pPr>
            <a:r>
              <a:rPr lang="en-US" sz="1100" dirty="0">
                <a:solidFill>
                  <a:schemeClr val="bg1"/>
                </a:solidFill>
              </a:rPr>
              <a:t>App</a:t>
            </a:r>
          </a:p>
          <a:p>
            <a:pPr marL="742950" lvl="1" indent="-285750">
              <a:buFont typeface="Arial" panose="020B0604020202020204" pitchFamily="34" charset="0"/>
              <a:buChar char="•"/>
            </a:pPr>
            <a:r>
              <a:rPr lang="en-US" sz="1100" dirty="0">
                <a:solidFill>
                  <a:schemeClr val="bg1"/>
                </a:solidFill>
              </a:rPr>
              <a:t>Game Engine</a:t>
            </a:r>
          </a:p>
          <a:p>
            <a:pPr marL="742950" lvl="1" indent="-285750">
              <a:buFont typeface="Arial" panose="020B0604020202020204" pitchFamily="34" charset="0"/>
              <a:buChar char="•"/>
            </a:pPr>
            <a:r>
              <a:rPr lang="en-US" sz="1100" dirty="0">
                <a:solidFill>
                  <a:schemeClr val="bg1"/>
                </a:solidFill>
              </a:rPr>
              <a:t>Game Menu</a:t>
            </a:r>
          </a:p>
          <a:p>
            <a:pPr algn="l"/>
            <a:r>
              <a:rPr lang="en-US" sz="1100" dirty="0">
                <a:solidFill>
                  <a:schemeClr val="bg1"/>
                </a:solidFill>
              </a:rPr>
              <a:t>Test</a:t>
            </a:r>
          </a:p>
          <a:p>
            <a:pPr marL="171450" indent="-171450" algn="l">
              <a:buFont typeface="Arial" panose="020B0604020202020204" pitchFamily="34" charset="0"/>
              <a:buChar char="•"/>
            </a:pPr>
            <a:r>
              <a:rPr lang="en-US" sz="1100" dirty="0">
                <a:solidFill>
                  <a:schemeClr val="bg1"/>
                </a:solidFill>
              </a:rPr>
              <a:t>Models</a:t>
            </a:r>
          </a:p>
          <a:p>
            <a:pPr marL="628650" lvl="1" indent="-171450">
              <a:buFont typeface="Arial" panose="020B0604020202020204" pitchFamily="34" charset="0"/>
              <a:buChar char="•"/>
            </a:pPr>
            <a:r>
              <a:rPr lang="en-US" sz="1100" dirty="0">
                <a:solidFill>
                  <a:schemeClr val="bg1"/>
                </a:solidFill>
              </a:rPr>
              <a:t>Game State Test</a:t>
            </a:r>
          </a:p>
          <a:p>
            <a:pPr marL="171450" indent="-171450" algn="l">
              <a:buFont typeface="Arial" panose="020B0604020202020204" pitchFamily="34" charset="0"/>
              <a:buChar char="•"/>
            </a:pPr>
            <a:r>
              <a:rPr lang="en-US" sz="1100" dirty="0">
                <a:solidFill>
                  <a:schemeClr val="bg1"/>
                </a:solidFill>
              </a:rPr>
              <a:t>Controllers</a:t>
            </a:r>
          </a:p>
          <a:p>
            <a:pPr marL="628650" lvl="1" indent="-171450">
              <a:buFont typeface="Arial" panose="020B0604020202020204" pitchFamily="34" charset="0"/>
              <a:buChar char="•"/>
            </a:pPr>
            <a:r>
              <a:rPr lang="en-US" sz="1100" dirty="0">
                <a:solidFill>
                  <a:schemeClr val="bg1"/>
                </a:solidFill>
              </a:rPr>
              <a:t>Country Controller Test</a:t>
            </a:r>
          </a:p>
          <a:p>
            <a:pPr marL="628650" lvl="1" indent="-171450">
              <a:buFont typeface="Arial" panose="020B0604020202020204" pitchFamily="34" charset="0"/>
              <a:buChar char="•"/>
            </a:pPr>
            <a:r>
              <a:rPr lang="en-US" sz="1100" dirty="0">
                <a:solidFill>
                  <a:schemeClr val="bg1"/>
                </a:solidFill>
              </a:rPr>
              <a:t>Player Controller Test</a:t>
            </a:r>
          </a:p>
          <a:p>
            <a:pPr marL="171450" indent="-171450" algn="l">
              <a:buFont typeface="Arial" panose="020B0604020202020204" pitchFamily="34" charset="0"/>
              <a:buChar char="•"/>
            </a:pPr>
            <a:r>
              <a:rPr lang="en-US" sz="1100" dirty="0">
                <a:solidFill>
                  <a:schemeClr val="bg1"/>
                </a:solidFill>
              </a:rPr>
              <a:t>Services</a:t>
            </a:r>
          </a:p>
          <a:p>
            <a:pPr marL="628650" lvl="1" indent="-171450">
              <a:buFont typeface="Arial" panose="020B0604020202020204" pitchFamily="34" charset="0"/>
              <a:buChar char="•"/>
            </a:pPr>
            <a:r>
              <a:rPr lang="en-US" sz="1100" i="0" dirty="0">
                <a:solidFill>
                  <a:schemeClr val="bg1"/>
                </a:solidFill>
                <a:effectLst/>
              </a:rPr>
              <a:t>Game Graph Utils Test</a:t>
            </a:r>
          </a:p>
          <a:p>
            <a:pPr marL="628650" lvl="1" indent="-171450">
              <a:buFont typeface="Arial" panose="020B0604020202020204" pitchFamily="34" charset="0"/>
              <a:buChar char="•"/>
            </a:pPr>
            <a:endParaRPr lang="en-US" sz="1100" dirty="0">
              <a:solidFill>
                <a:schemeClr val="bg1"/>
              </a:solidFill>
            </a:endParaRPr>
          </a:p>
          <a:p>
            <a:r>
              <a:rPr lang="en-US" sz="1100" dirty="0">
                <a:solidFill>
                  <a:schemeClr val="bg1"/>
                </a:solidFill>
              </a:rPr>
              <a:t>Pictures</a:t>
            </a:r>
          </a:p>
          <a:p>
            <a:pPr marL="628650" lvl="1" indent="-171450">
              <a:buFont typeface="Arial" panose="020B0604020202020204" pitchFamily="34" charset="0"/>
              <a:buChar char="•"/>
            </a:pPr>
            <a:endParaRPr lang="en-US" sz="1100" dirty="0">
              <a:solidFill>
                <a:schemeClr val="bg1"/>
              </a:solidFill>
            </a:endParaRPr>
          </a:p>
        </p:txBody>
      </p:sp>
    </p:spTree>
    <p:extLst>
      <p:ext uri="{BB962C8B-B14F-4D97-AF65-F5344CB8AC3E}">
        <p14:creationId xmlns:p14="http://schemas.microsoft.com/office/powerpoint/2010/main" val="109505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Command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306003" y="1399375"/>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327775" y="843558"/>
            <a:ext cx="8488450" cy="926968"/>
            <a:chOff x="2202163" y="1175883"/>
            <a:chExt cx="2884635" cy="898953"/>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39"/>
              <a:ext cx="2835933" cy="62679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SHOW_MAP</a:t>
              </a:r>
              <a:r>
                <a:rPr lang="en-US" altLang="ko-KR" sz="1200" dirty="0">
                  <a:solidFill>
                    <a:schemeClr val="bg1"/>
                  </a:solidFill>
                  <a:cs typeface="Arial" pitchFamily="34" charset="0"/>
                </a:rPr>
                <a:t>: Represents the command to show the map.</a:t>
              </a:r>
            </a:p>
            <a:p>
              <a:r>
                <a:rPr lang="en-US" altLang="ko-KR" sz="1200" b="1" dirty="0">
                  <a:solidFill>
                    <a:schemeClr val="tx2"/>
                  </a:solidFill>
                  <a:cs typeface="Arial" pitchFamily="34" charset="0"/>
                </a:rPr>
                <a:t>VALIDATE_MAP</a:t>
              </a:r>
              <a:r>
                <a:rPr lang="en-US" altLang="ko-KR" sz="1200" dirty="0">
                  <a:solidFill>
                    <a:schemeClr val="bg1"/>
                  </a:solidFill>
                  <a:cs typeface="Arial" pitchFamily="34" charset="0"/>
                </a:rPr>
                <a:t>: Represents the command to validate the map.</a:t>
              </a:r>
            </a:p>
            <a:p>
              <a:r>
                <a:rPr lang="en-US" altLang="ko-KR" sz="1200" b="1" dirty="0">
                  <a:solidFill>
                    <a:schemeClr val="tx2"/>
                  </a:solidFill>
                  <a:cs typeface="Arial" pitchFamily="34" charset="0"/>
                </a:rPr>
                <a:t>ASSIGN_COUNTRIES</a:t>
              </a:r>
              <a:r>
                <a:rPr lang="en-US" altLang="ko-KR" sz="1200" dirty="0">
                  <a:solidFill>
                    <a:schemeClr val="bg1"/>
                  </a:solidFill>
                  <a:cs typeface="Arial" pitchFamily="34" charset="0"/>
                </a:rPr>
                <a:t>: Represents the command to assign countries.</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No-argument commands: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327628" y="2080314"/>
            <a:ext cx="8488597" cy="931961"/>
            <a:chOff x="2219584" y="869739"/>
            <a:chExt cx="2884685" cy="903796"/>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62679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EDIT_CONTINENT</a:t>
              </a:r>
              <a:r>
                <a:rPr lang="en-US" altLang="ko-KR" sz="1200" dirty="0">
                  <a:solidFill>
                    <a:schemeClr val="bg1"/>
                  </a:solidFill>
                  <a:cs typeface="Arial" pitchFamily="34" charset="0"/>
                </a:rPr>
                <a:t>: Represents the command to edit continents.</a:t>
              </a:r>
            </a:p>
            <a:p>
              <a:r>
                <a:rPr lang="en-US" altLang="ko-KR" sz="1200" b="1" dirty="0">
                  <a:solidFill>
                    <a:schemeClr val="tx2"/>
                  </a:solidFill>
                  <a:cs typeface="Arial" pitchFamily="34" charset="0"/>
                </a:rPr>
                <a:t>EDIT_COUNTRY</a:t>
              </a:r>
              <a:r>
                <a:rPr lang="en-US" altLang="ko-KR" sz="1200" dirty="0">
                  <a:solidFill>
                    <a:schemeClr val="bg1"/>
                  </a:solidFill>
                  <a:cs typeface="Arial" pitchFamily="34" charset="0"/>
                </a:rPr>
                <a:t>: Represents the command to edit countries.</a:t>
              </a:r>
            </a:p>
            <a:p>
              <a:r>
                <a:rPr lang="en-US" altLang="ko-KR" sz="1200" b="1" dirty="0">
                  <a:solidFill>
                    <a:schemeClr val="tx2"/>
                  </a:solidFill>
                  <a:cs typeface="Arial" pitchFamily="34" charset="0"/>
                </a:rPr>
                <a:t>EDIT_NEIGHBOR</a:t>
              </a:r>
              <a:r>
                <a:rPr lang="en-US" altLang="ko-KR" sz="1200" dirty="0">
                  <a:solidFill>
                    <a:schemeClr val="bg1"/>
                  </a:solidFill>
                  <a:cs typeface="Arial" pitchFamily="34" charset="0"/>
                </a:rPr>
                <a:t>: Represents the command to edit neighbors.</a:t>
              </a: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Argument commands:</a:t>
              </a:r>
              <a:endParaRPr lang="ko-KR" altLang="en-US" sz="1200" b="1" dirty="0">
                <a:solidFill>
                  <a:schemeClr val="tx2"/>
                </a:solidFill>
                <a:cs typeface="Arial" pitchFamily="34" charset="0"/>
              </a:endParaRPr>
            </a:p>
          </p:txBody>
        </p:sp>
      </p:grpSp>
      <p:grpSp>
        <p:nvGrpSpPr>
          <p:cNvPr id="3" name="Group 2">
            <a:extLst>
              <a:ext uri="{FF2B5EF4-FFF2-40B4-BE49-F238E27FC236}">
                <a16:creationId xmlns:a16="http://schemas.microsoft.com/office/drawing/2014/main" id="{F71816C1-8A5D-C3C1-C928-FF6931E96122}"/>
              </a:ext>
            </a:extLst>
          </p:cNvPr>
          <p:cNvGrpSpPr/>
          <p:nvPr/>
        </p:nvGrpSpPr>
        <p:grpSpPr>
          <a:xfrm>
            <a:off x="327628" y="3199575"/>
            <a:ext cx="8488597" cy="931962"/>
            <a:chOff x="2219584" y="869739"/>
            <a:chExt cx="2884685" cy="903796"/>
          </a:xfrm>
        </p:grpSpPr>
        <p:sp>
          <p:nvSpPr>
            <p:cNvPr id="5" name="TextBox 4">
              <a:extLst>
                <a:ext uri="{FF2B5EF4-FFF2-40B4-BE49-F238E27FC236}">
                  <a16:creationId xmlns:a16="http://schemas.microsoft.com/office/drawing/2014/main" id="{7EAE9A4B-6D63-0A6F-D232-0FF148444B75}"/>
                </a:ext>
              </a:extLst>
            </p:cNvPr>
            <p:cNvSpPr txBox="1"/>
            <p:nvPr/>
          </p:nvSpPr>
          <p:spPr>
            <a:xfrm>
              <a:off x="2268336" y="1146737"/>
              <a:ext cx="2835933" cy="62679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SAVE_MAP</a:t>
              </a:r>
              <a:r>
                <a:rPr lang="en-US" altLang="ko-KR" sz="1200" dirty="0">
                  <a:solidFill>
                    <a:schemeClr val="bg1"/>
                  </a:solidFill>
                  <a:cs typeface="Arial" pitchFamily="34" charset="0"/>
                </a:rPr>
                <a:t>: Represents the command to save the map.</a:t>
              </a:r>
            </a:p>
            <a:p>
              <a:r>
                <a:rPr lang="en-US" altLang="ko-KR" sz="1200" b="1" dirty="0">
                  <a:solidFill>
                    <a:schemeClr val="tx2"/>
                  </a:solidFill>
                  <a:cs typeface="Arial" pitchFamily="34" charset="0"/>
                </a:rPr>
                <a:t>EDIT_MAP</a:t>
              </a:r>
              <a:r>
                <a:rPr lang="en-US" altLang="ko-KR" sz="1200" dirty="0">
                  <a:solidFill>
                    <a:schemeClr val="bg1"/>
                  </a:solidFill>
                  <a:cs typeface="Arial" pitchFamily="34" charset="0"/>
                </a:rPr>
                <a:t>: Represents the command to edit the map.</a:t>
              </a:r>
            </a:p>
            <a:p>
              <a:r>
                <a:rPr lang="en-US" altLang="ko-KR" sz="1200" b="1" dirty="0">
                  <a:solidFill>
                    <a:schemeClr val="tx2"/>
                  </a:solidFill>
                  <a:cs typeface="Arial" pitchFamily="34" charset="0"/>
                </a:rPr>
                <a:t>LOAD_MAP</a:t>
              </a:r>
              <a:r>
                <a:rPr lang="en-US" altLang="ko-KR" sz="1200" dirty="0">
                  <a:solidFill>
                    <a:schemeClr val="bg1"/>
                  </a:solidFill>
                  <a:cs typeface="Arial" pitchFamily="34" charset="0"/>
                </a:rPr>
                <a:t>: Represents the command to load a map.</a:t>
              </a:r>
            </a:p>
          </p:txBody>
        </p:sp>
        <p:sp>
          <p:nvSpPr>
            <p:cNvPr id="12" name="TextBox 11">
              <a:extLst>
                <a:ext uri="{FF2B5EF4-FFF2-40B4-BE49-F238E27FC236}">
                  <a16:creationId xmlns:a16="http://schemas.microsoft.com/office/drawing/2014/main" id="{BB9B6751-1BF6-6893-0E05-5AFB4D476CDC}"/>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Other commands:</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1002935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Command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9748" y="1543391"/>
            <a:ext cx="184731" cy="369332"/>
          </a:xfrm>
          <a:prstGeom prst="rect">
            <a:avLst/>
          </a:prstGeom>
          <a:noFill/>
        </p:spPr>
        <p:txBody>
          <a:bodyPr wrap="none" rtlCol="0">
            <a:spAutoFit/>
          </a:bodyPr>
          <a:lstStyle/>
          <a:p>
            <a:pPr algn="l"/>
            <a:endParaRPr lang="en-US" dirty="0"/>
          </a:p>
        </p:txBody>
      </p:sp>
      <p:grpSp>
        <p:nvGrpSpPr>
          <p:cNvPr id="7" name="Group 6">
            <a:extLst>
              <a:ext uri="{FF2B5EF4-FFF2-40B4-BE49-F238E27FC236}">
                <a16:creationId xmlns:a16="http://schemas.microsoft.com/office/drawing/2014/main" id="{C76F4EA7-8686-7B9C-44E2-D880F297A83D}"/>
              </a:ext>
            </a:extLst>
          </p:cNvPr>
          <p:cNvGrpSpPr/>
          <p:nvPr/>
        </p:nvGrpSpPr>
        <p:grpSpPr>
          <a:xfrm>
            <a:off x="251520" y="987574"/>
            <a:ext cx="8488450" cy="742302"/>
            <a:chOff x="2202163" y="1175883"/>
            <a:chExt cx="2884635" cy="719868"/>
          </a:xfrm>
        </p:grpSpPr>
        <p:sp>
          <p:nvSpPr>
            <p:cNvPr id="8" name="TextBox 7">
              <a:extLst>
                <a:ext uri="{FF2B5EF4-FFF2-40B4-BE49-F238E27FC236}">
                  <a16:creationId xmlns:a16="http://schemas.microsoft.com/office/drawing/2014/main" id="{DA7BC9C0-4F3D-8268-EBC9-C03067F1DFC4}"/>
                </a:ext>
              </a:extLst>
            </p:cNvPr>
            <p:cNvSpPr txBox="1"/>
            <p:nvPr/>
          </p:nvSpPr>
          <p:spPr>
            <a:xfrm>
              <a:off x="2250865" y="1448039"/>
              <a:ext cx="2835933" cy="44771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GAME_PLAYER: </a:t>
              </a:r>
              <a:r>
                <a:rPr lang="en-US" altLang="ko-KR" sz="1200" dirty="0">
                  <a:solidFill>
                    <a:schemeClr val="bg1"/>
                  </a:solidFill>
                  <a:cs typeface="Arial" pitchFamily="34" charset="0"/>
                </a:rPr>
                <a:t>Represents the command to manage players in the game.</a:t>
              </a:r>
            </a:p>
            <a:p>
              <a:r>
                <a:rPr lang="en-US" altLang="ko-KR" sz="1200" b="1" dirty="0">
                  <a:solidFill>
                    <a:schemeClr val="tx2"/>
                  </a:solidFill>
                  <a:cs typeface="Arial" pitchFamily="34" charset="0"/>
                </a:rPr>
                <a:t>DEPLOY: </a:t>
              </a:r>
              <a:r>
                <a:rPr lang="en-US" altLang="ko-KR" sz="1200" dirty="0">
                  <a:solidFill>
                    <a:schemeClr val="bg1"/>
                  </a:solidFill>
                  <a:cs typeface="Arial" pitchFamily="34" charset="0"/>
                </a:rPr>
                <a:t>Represents the command to deploy reinforcements.</a:t>
              </a:r>
            </a:p>
          </p:txBody>
        </p:sp>
        <p:sp>
          <p:nvSpPr>
            <p:cNvPr id="9" name="TextBox 8">
              <a:extLst>
                <a:ext uri="{FF2B5EF4-FFF2-40B4-BE49-F238E27FC236}">
                  <a16:creationId xmlns:a16="http://schemas.microsoft.com/office/drawing/2014/main" id="{75941483-6457-2D98-3E59-C5C06902ED9C}"/>
                </a:ext>
              </a:extLst>
            </p:cNvPr>
            <p:cNvSpPr txBox="1"/>
            <p:nvPr/>
          </p:nvSpPr>
          <p:spPr>
            <a:xfrm>
              <a:off x="2202163" y="1175883"/>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Gameplay-related commands:</a:t>
              </a:r>
              <a:endParaRPr lang="ko-KR" altLang="en-US" sz="1200" b="1" dirty="0">
                <a:solidFill>
                  <a:schemeClr val="tx2"/>
                </a:solidFill>
                <a:cs typeface="Arial" pitchFamily="34" charset="0"/>
              </a:endParaRPr>
            </a:p>
          </p:txBody>
        </p:sp>
      </p:grpSp>
      <p:grpSp>
        <p:nvGrpSpPr>
          <p:cNvPr id="6" name="Group 5">
            <a:extLst>
              <a:ext uri="{FF2B5EF4-FFF2-40B4-BE49-F238E27FC236}">
                <a16:creationId xmlns:a16="http://schemas.microsoft.com/office/drawing/2014/main" id="{BB16A74D-189F-C35D-0A3E-991DC84F6C66}"/>
              </a:ext>
            </a:extLst>
          </p:cNvPr>
          <p:cNvGrpSpPr/>
          <p:nvPr/>
        </p:nvGrpSpPr>
        <p:grpSpPr>
          <a:xfrm>
            <a:off x="251373" y="2224330"/>
            <a:ext cx="8488597" cy="747295"/>
            <a:chOff x="2219584" y="869739"/>
            <a:chExt cx="2884685" cy="724711"/>
          </a:xfrm>
        </p:grpSpPr>
        <p:sp>
          <p:nvSpPr>
            <p:cNvPr id="10" name="TextBox 9">
              <a:extLst>
                <a:ext uri="{FF2B5EF4-FFF2-40B4-BE49-F238E27FC236}">
                  <a16:creationId xmlns:a16="http://schemas.microsoft.com/office/drawing/2014/main" id="{B64D78CA-9AFD-FB86-F26E-F7DF94F7B6A3}"/>
                </a:ext>
              </a:extLst>
            </p:cNvPr>
            <p:cNvSpPr txBox="1"/>
            <p:nvPr/>
          </p:nvSpPr>
          <p:spPr>
            <a:xfrm>
              <a:off x="2268336" y="1146737"/>
              <a:ext cx="2835933" cy="447713"/>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ADD: </a:t>
              </a:r>
              <a:r>
                <a:rPr lang="en-US" altLang="ko-KR" sz="1200" dirty="0">
                  <a:solidFill>
                    <a:schemeClr val="bg1"/>
                  </a:solidFill>
                  <a:cs typeface="Arial" pitchFamily="34" charset="0"/>
                </a:rPr>
                <a:t>Represents the option to add something.</a:t>
              </a:r>
            </a:p>
            <a:p>
              <a:r>
                <a:rPr lang="en-US" altLang="ko-KR" sz="1200" b="1" dirty="0">
                  <a:solidFill>
                    <a:schemeClr val="tx2"/>
                  </a:solidFill>
                  <a:cs typeface="Arial" pitchFamily="34" charset="0"/>
                </a:rPr>
                <a:t>REMOVE: </a:t>
              </a:r>
              <a:r>
                <a:rPr lang="en-US" altLang="ko-KR" sz="1200" dirty="0">
                  <a:solidFill>
                    <a:schemeClr val="bg1"/>
                  </a:solidFill>
                  <a:cs typeface="Arial" pitchFamily="34" charset="0"/>
                </a:rPr>
                <a:t>Represents the option to remove something.</a:t>
              </a:r>
            </a:p>
          </p:txBody>
        </p:sp>
        <p:sp>
          <p:nvSpPr>
            <p:cNvPr id="11" name="TextBox 10">
              <a:extLst>
                <a:ext uri="{FF2B5EF4-FFF2-40B4-BE49-F238E27FC236}">
                  <a16:creationId xmlns:a16="http://schemas.microsoft.com/office/drawing/2014/main" id="{F77FA7CA-D11F-A215-57E3-598EAF70814D}"/>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Options :</a:t>
              </a:r>
              <a:endParaRPr lang="ko-KR" altLang="en-US" sz="1200" b="1" dirty="0">
                <a:solidFill>
                  <a:schemeClr val="tx2"/>
                </a:solidFill>
                <a:cs typeface="Arial" pitchFamily="34" charset="0"/>
              </a:endParaRPr>
            </a:p>
          </p:txBody>
        </p:sp>
      </p:grpSp>
      <p:grpSp>
        <p:nvGrpSpPr>
          <p:cNvPr id="3" name="Group 2">
            <a:extLst>
              <a:ext uri="{FF2B5EF4-FFF2-40B4-BE49-F238E27FC236}">
                <a16:creationId xmlns:a16="http://schemas.microsoft.com/office/drawing/2014/main" id="{F71816C1-8A5D-C3C1-C928-FF6931E96122}"/>
              </a:ext>
            </a:extLst>
          </p:cNvPr>
          <p:cNvGrpSpPr/>
          <p:nvPr/>
        </p:nvGrpSpPr>
        <p:grpSpPr>
          <a:xfrm>
            <a:off x="251373" y="3343591"/>
            <a:ext cx="8488597" cy="562629"/>
            <a:chOff x="2219584" y="869739"/>
            <a:chExt cx="2884685" cy="545625"/>
          </a:xfrm>
        </p:grpSpPr>
        <p:sp>
          <p:nvSpPr>
            <p:cNvPr id="5" name="TextBox 4">
              <a:extLst>
                <a:ext uri="{FF2B5EF4-FFF2-40B4-BE49-F238E27FC236}">
                  <a16:creationId xmlns:a16="http://schemas.microsoft.com/office/drawing/2014/main" id="{7EAE9A4B-6D63-0A6F-D232-0FF148444B75}"/>
                </a:ext>
              </a:extLst>
            </p:cNvPr>
            <p:cNvSpPr txBox="1"/>
            <p:nvPr/>
          </p:nvSpPr>
          <p:spPr>
            <a:xfrm>
              <a:off x="2268336" y="1146737"/>
              <a:ext cx="2835933" cy="268627"/>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dirty="0">
                  <a:solidFill>
                    <a:schemeClr val="bg1"/>
                  </a:solidFill>
                  <a:cs typeface="Arial" pitchFamily="34" charset="0"/>
                </a:rPr>
                <a:t>The class includes string constants that define the syntax for each command.</a:t>
              </a:r>
            </a:p>
          </p:txBody>
        </p:sp>
        <p:sp>
          <p:nvSpPr>
            <p:cNvPr id="12" name="TextBox 11">
              <a:extLst>
                <a:ext uri="{FF2B5EF4-FFF2-40B4-BE49-F238E27FC236}">
                  <a16:creationId xmlns:a16="http://schemas.microsoft.com/office/drawing/2014/main" id="{BB9B6751-1BF6-6893-0E05-5AFB4D476CDC}"/>
                </a:ext>
              </a:extLst>
            </p:cNvPr>
            <p:cNvSpPr txBox="1"/>
            <p:nvPr/>
          </p:nvSpPr>
          <p:spPr>
            <a:xfrm>
              <a:off x="2219584" y="869739"/>
              <a:ext cx="2835932" cy="276999"/>
            </a:xfrm>
            <a:prstGeom prst="rect">
              <a:avLst/>
            </a:prstGeom>
            <a:noFill/>
          </p:spPr>
          <p:txBody>
            <a:bodyPr wrap="square" rtlCol="0">
              <a:spAutoFit/>
            </a:bodyPr>
            <a:lstStyle/>
            <a:p>
              <a:r>
                <a:rPr lang="en-US" altLang="ko-KR" sz="1200" b="1" dirty="0">
                  <a:solidFill>
                    <a:schemeClr val="tx2"/>
                  </a:solidFill>
                  <a:cs typeface="Arial" pitchFamily="34" charset="0"/>
                </a:rPr>
                <a:t>Command syntax:</a:t>
              </a:r>
              <a:endParaRPr lang="ko-KR" altLang="en-US" sz="1200" b="1" dirty="0">
                <a:solidFill>
                  <a:schemeClr val="tx2"/>
                </a:solidFill>
                <a:cs typeface="Arial" pitchFamily="34" charset="0"/>
              </a:endParaRPr>
            </a:p>
          </p:txBody>
        </p:sp>
      </p:grpSp>
    </p:spTree>
    <p:extLst>
      <p:ext uri="{BB962C8B-B14F-4D97-AF65-F5344CB8AC3E}">
        <p14:creationId xmlns:p14="http://schemas.microsoft.com/office/powerpoint/2010/main" val="3013708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Country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85167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This class is responsible for handling commands related to countries, such as assigning countries to players and editing country details.</a:t>
            </a:r>
          </a:p>
          <a:p>
            <a:endParaRPr lang="en-US" sz="1600" dirty="0"/>
          </a:p>
          <a:p>
            <a:r>
              <a:rPr lang="en-US" sz="1600" dirty="0"/>
              <a:t>This code provides functionality for assigning countries to players and editing the game map by adding or removing countries, continents, and connections between countries.</a:t>
            </a:r>
          </a:p>
        </p:txBody>
      </p:sp>
    </p:spTree>
    <p:extLst>
      <p:ext uri="{BB962C8B-B14F-4D97-AF65-F5344CB8AC3E}">
        <p14:creationId xmlns:p14="http://schemas.microsoft.com/office/powerpoint/2010/main" val="1511738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Country Controller (cont.)</a:t>
            </a:r>
          </a:p>
        </p:txBody>
      </p:sp>
      <p:sp>
        <p:nvSpPr>
          <p:cNvPr id="4" name="TextBox 3">
            <a:extLst>
              <a:ext uri="{FF2B5EF4-FFF2-40B4-BE49-F238E27FC236}">
                <a16:creationId xmlns:a16="http://schemas.microsoft.com/office/drawing/2014/main" id="{02837BFB-C2D2-CFF2-EB9B-CAB4E9A35A06}"/>
              </a:ext>
            </a:extLst>
          </p:cNvPr>
          <p:cNvSpPr txBox="1"/>
          <p:nvPr/>
        </p:nvSpPr>
        <p:spPr>
          <a:xfrm>
            <a:off x="5306003" y="1399375"/>
            <a:ext cx="184731" cy="369332"/>
          </a:xfrm>
          <a:prstGeom prst="rect">
            <a:avLst/>
          </a:prstGeom>
          <a:noFill/>
        </p:spPr>
        <p:txBody>
          <a:bodyPr wrap="none" rtlCol="0">
            <a:spAutoFit/>
          </a:bodyPr>
          <a:lstStyle/>
          <a:p>
            <a:pPr algn="l"/>
            <a:endParaRPr lang="en-US" dirty="0"/>
          </a:p>
        </p:txBody>
      </p:sp>
      <p:sp>
        <p:nvSpPr>
          <p:cNvPr id="8" name="TextBox 7">
            <a:extLst>
              <a:ext uri="{FF2B5EF4-FFF2-40B4-BE49-F238E27FC236}">
                <a16:creationId xmlns:a16="http://schemas.microsoft.com/office/drawing/2014/main" id="{DA7BC9C0-4F3D-8268-EBC9-C03067F1DFC4}"/>
              </a:ext>
            </a:extLst>
          </p:cNvPr>
          <p:cNvSpPr txBox="1"/>
          <p:nvPr/>
        </p:nvSpPr>
        <p:spPr>
          <a:xfrm>
            <a:off x="323528" y="699542"/>
            <a:ext cx="8345137" cy="3785652"/>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CountryController</a:t>
            </a:r>
            <a:r>
              <a:rPr lang="en-US" altLang="ko-KR" sz="1200" dirty="0">
                <a:solidFill>
                  <a:schemeClr val="bg1"/>
                </a:solidFill>
                <a:cs typeface="Arial" pitchFamily="34" charset="0"/>
              </a:rPr>
              <a:t> class has a reference to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class, which represents the current state of the game.</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handleAssignCountriesCommand</a:t>
            </a:r>
            <a:r>
              <a:rPr lang="en-US" altLang="ko-KR" sz="1200" dirty="0">
                <a:solidFill>
                  <a:schemeClr val="bg1"/>
                </a:solidFill>
                <a:cs typeface="Arial" pitchFamily="34" charset="0"/>
              </a:rPr>
              <a:t> method is used to assign countries to players. It checks if the necessary conditions are met, such as the presence of players and a valid map. It then assigns countries randomly to players and updates the game state accordingly.</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handleEditNeighborCommand</a:t>
            </a:r>
            <a:r>
              <a:rPr lang="en-US" altLang="ko-KR" sz="1200" dirty="0">
                <a:solidFill>
                  <a:schemeClr val="bg1"/>
                </a:solidFill>
                <a:cs typeface="Arial" pitchFamily="34" charset="0"/>
              </a:rPr>
              <a:t> method is used to add or remove connections (neighbors) between countries. It takes the country IDs as arguments and performs the corresponding operation based on the provided command.</a:t>
            </a:r>
          </a:p>
          <a:p>
            <a:endParaRPr lang="en-US" altLang="ko-KR" sz="1200" b="1" dirty="0">
              <a:solidFill>
                <a:schemeClr val="tx2"/>
              </a:solidFill>
              <a:cs typeface="Arial" pitchFamily="34" charset="0"/>
            </a:endParaRPr>
          </a:p>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handleEditCountryCommand</a:t>
            </a:r>
            <a:r>
              <a:rPr lang="en-US" altLang="ko-KR" sz="1200" dirty="0">
                <a:solidFill>
                  <a:schemeClr val="bg1"/>
                </a:solidFill>
                <a:cs typeface="Arial" pitchFamily="34" charset="0"/>
              </a:rPr>
              <a:t> method is used to add or remove countries from the game. It takes the country ID and, optionally, the continent ID as arguments. It performs the specified operation based on the provided command.</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handleEditContinentCommand</a:t>
            </a:r>
            <a:r>
              <a:rPr lang="en-US" altLang="ko-KR" sz="1200" dirty="0">
                <a:solidFill>
                  <a:schemeClr val="bg1"/>
                </a:solidFill>
                <a:cs typeface="Arial" pitchFamily="34" charset="0"/>
              </a:rPr>
              <a:t> method is used to add or remove continents from the game. It takes the continent ID and, optionally, the bonus value as arguments. It performs the specified operation based on the provided command.</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removeRelatedCountriesToContinent</a:t>
            </a:r>
            <a:r>
              <a:rPr lang="en-US" altLang="ko-KR" sz="1200" dirty="0">
                <a:solidFill>
                  <a:schemeClr val="bg1"/>
                </a:solidFill>
                <a:cs typeface="Arial" pitchFamily="34" charset="0"/>
              </a:rPr>
              <a:t> method is a helper method that removes countries associated with a continent. It also calls the </a:t>
            </a:r>
            <a:r>
              <a:rPr lang="en-US" altLang="ko-KR" sz="1200" dirty="0" err="1">
                <a:solidFill>
                  <a:schemeClr val="bg1"/>
                </a:solidFill>
                <a:cs typeface="Arial" pitchFamily="34" charset="0"/>
              </a:rPr>
              <a:t>removeRelatedConnectionsToCountry</a:t>
            </a:r>
            <a:r>
              <a:rPr lang="en-US" altLang="ko-KR" sz="1200" dirty="0">
                <a:solidFill>
                  <a:schemeClr val="bg1"/>
                </a:solidFill>
                <a:cs typeface="Arial" pitchFamily="34" charset="0"/>
              </a:rPr>
              <a:t> method to remove connections to the removed countries.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b="1" dirty="0" err="1">
                <a:solidFill>
                  <a:schemeClr val="tx2"/>
                </a:solidFill>
                <a:cs typeface="Arial" pitchFamily="34" charset="0"/>
              </a:rPr>
              <a:t>removeRelatedConnectionsToCountry</a:t>
            </a:r>
            <a:r>
              <a:rPr lang="en-US" altLang="ko-KR" sz="1200" dirty="0">
                <a:solidFill>
                  <a:schemeClr val="bg1"/>
                </a:solidFill>
                <a:cs typeface="Arial" pitchFamily="34" charset="0"/>
              </a:rPr>
              <a:t> method is another helper method that removes connections to a specific country.</a:t>
            </a:r>
          </a:p>
        </p:txBody>
      </p:sp>
    </p:spTree>
    <p:extLst>
      <p:ext uri="{BB962C8B-B14F-4D97-AF65-F5344CB8AC3E}">
        <p14:creationId xmlns:p14="http://schemas.microsoft.com/office/powerpoint/2010/main" val="1189074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Map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85167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a:t>
            </a:r>
            <a:r>
              <a:rPr lang="en-US" sz="1600" dirty="0" err="1"/>
              <a:t>MapController</a:t>
            </a:r>
            <a:r>
              <a:rPr lang="en-US" sz="1600" dirty="0"/>
              <a:t> class is responsible for handling the map parsing, validation, and display</a:t>
            </a:r>
          </a:p>
          <a:p>
            <a:r>
              <a:rPr lang="en-US" sz="1600" dirty="0"/>
              <a:t>of continents and countries from a game map file. It utilizes the </a:t>
            </a:r>
            <a:r>
              <a:rPr lang="en-US" sz="1600" dirty="0" err="1"/>
              <a:t>GameMapReader</a:t>
            </a:r>
            <a:r>
              <a:rPr lang="en-US" sz="1600" dirty="0"/>
              <a:t> service to </a:t>
            </a:r>
          </a:p>
          <a:p>
            <a:r>
              <a:rPr lang="en-US" sz="1600" dirty="0"/>
              <a:t>read and validate the map file.</a:t>
            </a:r>
          </a:p>
        </p:txBody>
      </p:sp>
    </p:spTree>
    <p:extLst>
      <p:ext uri="{BB962C8B-B14F-4D97-AF65-F5344CB8AC3E}">
        <p14:creationId xmlns:p14="http://schemas.microsoft.com/office/powerpoint/2010/main" val="3292667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Map Controller (cont.)</a:t>
            </a:r>
          </a:p>
        </p:txBody>
      </p:sp>
      <p:sp>
        <p:nvSpPr>
          <p:cNvPr id="13" name="TextBox 12">
            <a:extLst>
              <a:ext uri="{FF2B5EF4-FFF2-40B4-BE49-F238E27FC236}">
                <a16:creationId xmlns:a16="http://schemas.microsoft.com/office/drawing/2014/main" id="{60A3842A-189E-4910-DC26-E805D16A1EDB}"/>
              </a:ext>
            </a:extLst>
          </p:cNvPr>
          <p:cNvSpPr txBox="1"/>
          <p:nvPr/>
        </p:nvSpPr>
        <p:spPr>
          <a:xfrm>
            <a:off x="323528" y="915566"/>
            <a:ext cx="8345137" cy="3231654"/>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Constructor</a:t>
            </a:r>
            <a:r>
              <a:rPr lang="en-US" altLang="ko-KR" sz="1200" dirty="0">
                <a:solidFill>
                  <a:schemeClr val="bg1"/>
                </a:solidFill>
                <a:cs typeface="Arial" pitchFamily="34" charset="0"/>
              </a:rPr>
              <a:t>: There are three overloaded constructors that initialize the </a:t>
            </a:r>
            <a:r>
              <a:rPr lang="en-US" altLang="ko-KR" sz="1200" dirty="0" err="1">
                <a:solidFill>
                  <a:schemeClr val="bg1"/>
                </a:solidFill>
                <a:cs typeface="Arial" pitchFamily="34" charset="0"/>
              </a:rPr>
              <a:t>MapController</a:t>
            </a:r>
            <a:r>
              <a:rPr lang="en-US" altLang="ko-KR" sz="1200" dirty="0">
                <a:solidFill>
                  <a:schemeClr val="bg1"/>
                </a:solidFill>
                <a:cs typeface="Arial" pitchFamily="34" charset="0"/>
              </a:rPr>
              <a:t> object with a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 and/or a file path.</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getFilePath</a:t>
            </a:r>
            <a:r>
              <a:rPr lang="en-US" altLang="ko-KR" sz="1200" dirty="0">
                <a:solidFill>
                  <a:schemeClr val="bg1"/>
                </a:solidFill>
                <a:cs typeface="Arial" pitchFamily="34" charset="0"/>
              </a:rPr>
              <a:t>(): Returns the file path of the map file.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handleShowMapCommand</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p_args</a:t>
            </a:r>
            <a:r>
              <a:rPr lang="en-US" altLang="ko-KR" sz="1200" b="1" dirty="0">
                <a:solidFill>
                  <a:schemeClr val="tx2"/>
                </a:solidFill>
                <a:cs typeface="Arial" pitchFamily="34" charset="0"/>
              </a:rPr>
              <a:t>): </a:t>
            </a:r>
            <a:r>
              <a:rPr lang="en-US" altLang="ko-KR" sz="1200" dirty="0">
                <a:solidFill>
                  <a:schemeClr val="bg1"/>
                </a:solidFill>
                <a:cs typeface="Arial" pitchFamily="34" charset="0"/>
              </a:rPr>
              <a:t>Handles the command to show the map. It checks the number of arguments and calls the </a:t>
            </a:r>
            <a:r>
              <a:rPr lang="en-US" altLang="ko-KR" sz="1200" dirty="0" err="1">
                <a:solidFill>
                  <a:schemeClr val="bg1"/>
                </a:solidFill>
                <a:cs typeface="Arial" pitchFamily="34" charset="0"/>
              </a:rPr>
              <a:t>showMap</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handleValidateMapCommand</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p_args</a:t>
            </a:r>
            <a:r>
              <a:rPr lang="en-US" altLang="ko-KR" sz="1200" b="1" dirty="0">
                <a:solidFill>
                  <a:schemeClr val="tx2"/>
                </a:solidFill>
                <a:cs typeface="Arial" pitchFamily="34" charset="0"/>
              </a:rPr>
              <a:t>)</a:t>
            </a:r>
            <a:r>
              <a:rPr lang="en-US" altLang="ko-KR" sz="1200" dirty="0">
                <a:solidFill>
                  <a:schemeClr val="bg1"/>
                </a:solidFill>
                <a:cs typeface="Arial" pitchFamily="34" charset="0"/>
              </a:rPr>
              <a:t>: Handles the command to validate the map. It checks the number of arguments and calls the </a:t>
            </a:r>
            <a:r>
              <a:rPr lang="en-US" altLang="ko-KR" sz="1200" dirty="0" err="1">
                <a:solidFill>
                  <a:schemeClr val="bg1"/>
                </a:solidFill>
                <a:cs typeface="Arial" pitchFamily="34" charset="0"/>
              </a:rPr>
              <a:t>validateMap</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GameMapReader</a:t>
            </a:r>
            <a:r>
              <a:rPr lang="en-US" altLang="ko-KR" sz="1200" dirty="0">
                <a:solidFill>
                  <a:schemeClr val="bg1"/>
                </a:solidFill>
                <a:cs typeface="Arial" pitchFamily="34" charset="0"/>
              </a:rPr>
              <a:t> object. If the map is valid, it prints a success message; otherwise, it throws an exception.</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handleEditMapCommand</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p_args</a:t>
            </a:r>
            <a:r>
              <a:rPr lang="en-US" altLang="ko-KR" sz="1200" b="1" dirty="0">
                <a:solidFill>
                  <a:schemeClr val="tx2"/>
                </a:solidFill>
                <a:cs typeface="Arial" pitchFamily="34" charset="0"/>
              </a:rPr>
              <a:t>): </a:t>
            </a:r>
            <a:r>
              <a:rPr lang="en-US" altLang="ko-KR" sz="1200" dirty="0">
                <a:solidFill>
                  <a:schemeClr val="bg1"/>
                </a:solidFill>
                <a:cs typeface="Arial" pitchFamily="34" charset="0"/>
              </a:rPr>
              <a:t>Handles the command to edit the map. It checks the number of arguments and determines whether to load an existing map or create a new one based on the file's existence. If the file exists, it sets the file path and calls the </a:t>
            </a:r>
            <a:r>
              <a:rPr lang="en-US" altLang="ko-KR" sz="1200" dirty="0" err="1">
                <a:solidFill>
                  <a:schemeClr val="bg1"/>
                </a:solidFill>
                <a:cs typeface="Arial" pitchFamily="34" charset="0"/>
              </a:rPr>
              <a:t>loadMap</a:t>
            </a:r>
            <a:r>
              <a:rPr lang="en-US" altLang="ko-KR" sz="1200" dirty="0">
                <a:solidFill>
                  <a:schemeClr val="bg1"/>
                </a:solidFill>
                <a:cs typeface="Arial" pitchFamily="34" charset="0"/>
              </a:rPr>
              <a:t>() method; otherwise, it creates a new map file. It updates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 accordingly.</a:t>
            </a:r>
          </a:p>
          <a:p>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val="3734015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Map Controller (cont.)</a:t>
            </a:r>
          </a:p>
        </p:txBody>
      </p:sp>
      <p:sp>
        <p:nvSpPr>
          <p:cNvPr id="13" name="TextBox 12">
            <a:extLst>
              <a:ext uri="{FF2B5EF4-FFF2-40B4-BE49-F238E27FC236}">
                <a16:creationId xmlns:a16="http://schemas.microsoft.com/office/drawing/2014/main" id="{60A3842A-189E-4910-DC26-E805D16A1EDB}"/>
              </a:ext>
            </a:extLst>
          </p:cNvPr>
          <p:cNvSpPr txBox="1"/>
          <p:nvPr/>
        </p:nvSpPr>
        <p:spPr>
          <a:xfrm>
            <a:off x="323528" y="1059582"/>
            <a:ext cx="8345137" cy="2677656"/>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err="1">
                <a:solidFill>
                  <a:schemeClr val="tx2"/>
                </a:solidFill>
                <a:cs typeface="Arial" pitchFamily="34" charset="0"/>
              </a:rPr>
              <a:t>saveMap</a:t>
            </a:r>
            <a:r>
              <a:rPr lang="en-US" altLang="ko-KR" sz="1200" b="1" dirty="0">
                <a:solidFill>
                  <a:schemeClr val="tx2"/>
                </a:solidFill>
                <a:cs typeface="Arial" pitchFamily="34" charset="0"/>
              </a:rPr>
              <a:t>()</a:t>
            </a:r>
            <a:r>
              <a:rPr lang="en-US" altLang="ko-KR" sz="1200" dirty="0">
                <a:solidFill>
                  <a:schemeClr val="bg1"/>
                </a:solidFill>
                <a:cs typeface="Arial" pitchFamily="34" charset="0"/>
              </a:rPr>
              <a:t>: Saves the map to a file. It validates the map using the </a:t>
            </a:r>
            <a:r>
              <a:rPr lang="en-US" altLang="ko-KR" sz="1200" dirty="0" err="1">
                <a:solidFill>
                  <a:schemeClr val="bg1"/>
                </a:solidFill>
                <a:cs typeface="Arial" pitchFamily="34" charset="0"/>
              </a:rPr>
              <a:t>validateMap</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GameMapReader</a:t>
            </a:r>
            <a:r>
              <a:rPr lang="en-US" altLang="ko-KR" sz="1200" dirty="0">
                <a:solidFill>
                  <a:schemeClr val="bg1"/>
                </a:solidFill>
                <a:cs typeface="Arial" pitchFamily="34" charset="0"/>
              </a:rPr>
              <a:t> object. If the map is valid, it writes the continents, countries, and borders to the file using a </a:t>
            </a:r>
            <a:r>
              <a:rPr lang="en-US" altLang="ko-KR" sz="1200" dirty="0" err="1">
                <a:solidFill>
                  <a:schemeClr val="bg1"/>
                </a:solidFill>
                <a:cs typeface="Arial" pitchFamily="34" charset="0"/>
              </a:rPr>
              <a:t>BufferedWriter</a:t>
            </a:r>
            <a:r>
              <a:rPr lang="en-US" altLang="ko-KR" sz="1200" dirty="0">
                <a:solidFill>
                  <a:schemeClr val="bg1"/>
                </a:solidFill>
                <a:cs typeface="Arial" pitchFamily="34" charset="0"/>
              </a:rPr>
              <a:t>.</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createNewMap</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p_filePath</a:t>
            </a:r>
            <a:r>
              <a:rPr lang="en-US" altLang="ko-KR" sz="1200" b="1" dirty="0">
                <a:solidFill>
                  <a:schemeClr val="tx2"/>
                </a:solidFill>
                <a:cs typeface="Arial" pitchFamily="34" charset="0"/>
              </a:rPr>
              <a:t>):</a:t>
            </a:r>
            <a:r>
              <a:rPr lang="en-US" altLang="ko-KR" sz="1200" dirty="0">
                <a:solidFill>
                  <a:schemeClr val="bg1"/>
                </a:solidFill>
                <a:cs typeface="Arial" pitchFamily="34" charset="0"/>
              </a:rPr>
              <a:t> Creates a new map file at the specified file path.</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loadMap</a:t>
            </a:r>
            <a:r>
              <a:rPr lang="en-US" altLang="ko-KR" sz="1200" b="1" dirty="0">
                <a:solidFill>
                  <a:schemeClr val="tx2"/>
                </a:solidFill>
                <a:cs typeface="Arial" pitchFamily="34" charset="0"/>
              </a:rPr>
              <a:t>():</a:t>
            </a:r>
            <a:r>
              <a:rPr lang="en-US" altLang="ko-KR" sz="1200" dirty="0">
                <a:solidFill>
                  <a:schemeClr val="bg1"/>
                </a:solidFill>
                <a:cs typeface="Arial" pitchFamily="34" charset="0"/>
              </a:rPr>
              <a:t> Loads the game map file and validates it. It calls the parse() method of the </a:t>
            </a:r>
            <a:r>
              <a:rPr lang="en-US" altLang="ko-KR" sz="1200" dirty="0" err="1">
                <a:solidFill>
                  <a:schemeClr val="bg1"/>
                </a:solidFill>
                <a:cs typeface="Arial" pitchFamily="34" charset="0"/>
              </a:rPr>
              <a:t>GameMapReader</a:t>
            </a:r>
            <a:r>
              <a:rPr lang="en-US" altLang="ko-KR" sz="1200" dirty="0">
                <a:solidFill>
                  <a:schemeClr val="bg1"/>
                </a:solidFill>
                <a:cs typeface="Arial" pitchFamily="34" charset="0"/>
              </a:rPr>
              <a:t> object with the file path and returns the result of the </a:t>
            </a:r>
            <a:r>
              <a:rPr lang="en-US" altLang="ko-KR" sz="1200" dirty="0" err="1">
                <a:solidFill>
                  <a:schemeClr val="bg1"/>
                </a:solidFill>
                <a:cs typeface="Arial" pitchFamily="34" charset="0"/>
              </a:rPr>
              <a:t>validateMap</a:t>
            </a:r>
            <a:r>
              <a:rPr lang="en-US" altLang="ko-KR" sz="1200" dirty="0">
                <a:solidFill>
                  <a:schemeClr val="bg1"/>
                </a:solidFill>
                <a:cs typeface="Arial" pitchFamily="34" charset="0"/>
              </a:rPr>
              <a:t>() method.</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handleLoadMapCommand</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p_args</a:t>
            </a:r>
            <a:r>
              <a:rPr lang="en-US" altLang="ko-KR" sz="1200" b="1" dirty="0">
                <a:solidFill>
                  <a:schemeClr val="tx2"/>
                </a:solidFill>
                <a:cs typeface="Arial" pitchFamily="34" charset="0"/>
              </a:rPr>
              <a:t>):</a:t>
            </a:r>
            <a:r>
              <a:rPr lang="en-US" altLang="ko-KR" sz="1200" dirty="0">
                <a:solidFill>
                  <a:schemeClr val="bg1"/>
                </a:solidFill>
                <a:cs typeface="Arial" pitchFamily="34" charset="0"/>
              </a:rPr>
              <a:t> Handles the command to load a map. It checks the number of arguments, verifies the existence of the file, and calls the parse() method of the </a:t>
            </a:r>
            <a:r>
              <a:rPr lang="en-US" altLang="ko-KR" sz="1200" dirty="0" err="1">
                <a:solidFill>
                  <a:schemeClr val="bg1"/>
                </a:solidFill>
                <a:cs typeface="Arial" pitchFamily="34" charset="0"/>
              </a:rPr>
              <a:t>GameMapReader</a:t>
            </a:r>
            <a:r>
              <a:rPr lang="en-US" altLang="ko-KR" sz="1200" dirty="0">
                <a:solidFill>
                  <a:schemeClr val="bg1"/>
                </a:solidFill>
                <a:cs typeface="Arial" pitchFamily="34" charset="0"/>
              </a:rPr>
              <a:t> object. If the map is valid, it updates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 with the current file name.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printCountries</a:t>
            </a:r>
            <a:r>
              <a:rPr lang="en-US" altLang="ko-KR" sz="1200" b="1" dirty="0">
                <a:solidFill>
                  <a:schemeClr val="tx2"/>
                </a:solidFill>
                <a:cs typeface="Arial" pitchFamily="34" charset="0"/>
              </a:rPr>
              <a:t>():</a:t>
            </a:r>
            <a:r>
              <a:rPr lang="en-US" altLang="ko-KR" sz="1200" dirty="0">
                <a:solidFill>
                  <a:schemeClr val="bg1"/>
                </a:solidFill>
                <a:cs typeface="Arial" pitchFamily="34" charset="0"/>
              </a:rPr>
              <a:t> Prints the countries and their details, including the country ID, name, adjacent countries, and continent ID.</a:t>
            </a:r>
          </a:p>
        </p:txBody>
      </p:sp>
    </p:spTree>
    <p:extLst>
      <p:ext uri="{BB962C8B-B14F-4D97-AF65-F5344CB8AC3E}">
        <p14:creationId xmlns:p14="http://schemas.microsoft.com/office/powerpoint/2010/main" val="4184499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Order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85167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a:t>
            </a:r>
            <a:r>
              <a:rPr lang="en-US" sz="1600" dirty="0" err="1"/>
              <a:t>OrderController</a:t>
            </a:r>
            <a:r>
              <a:rPr lang="en-US" sz="1600" dirty="0"/>
              <a:t> class is responsible for handling player orders in a game. </a:t>
            </a:r>
          </a:p>
          <a:p>
            <a:endParaRPr lang="en-US" sz="1600" dirty="0"/>
          </a:p>
          <a:p>
            <a:r>
              <a:rPr lang="en-US" sz="1600" dirty="0"/>
              <a:t>It provides methods to take order commands from the player, handle deploy order commands, validate orders, and validate deploy orders.</a:t>
            </a:r>
          </a:p>
        </p:txBody>
      </p:sp>
    </p:spTree>
    <p:extLst>
      <p:ext uri="{BB962C8B-B14F-4D97-AF65-F5344CB8AC3E}">
        <p14:creationId xmlns:p14="http://schemas.microsoft.com/office/powerpoint/2010/main" val="256137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Order Controller (cont.)</a:t>
            </a:r>
          </a:p>
        </p:txBody>
      </p:sp>
      <p:sp>
        <p:nvSpPr>
          <p:cNvPr id="13" name="TextBox 12">
            <a:extLst>
              <a:ext uri="{FF2B5EF4-FFF2-40B4-BE49-F238E27FC236}">
                <a16:creationId xmlns:a16="http://schemas.microsoft.com/office/drawing/2014/main" id="{60A3842A-189E-4910-DC26-E805D16A1EDB}"/>
              </a:ext>
            </a:extLst>
          </p:cNvPr>
          <p:cNvSpPr txBox="1"/>
          <p:nvPr/>
        </p:nvSpPr>
        <p:spPr>
          <a:xfrm>
            <a:off x="323528" y="771550"/>
            <a:ext cx="8345137" cy="397031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Constructor: </a:t>
            </a:r>
            <a:r>
              <a:rPr lang="en-US" altLang="ko-KR" sz="1200" dirty="0">
                <a:solidFill>
                  <a:schemeClr val="bg1"/>
                </a:solidFill>
                <a:cs typeface="Arial" pitchFamily="34" charset="0"/>
              </a:rPr>
              <a:t>Initializes the </a:t>
            </a:r>
            <a:r>
              <a:rPr lang="en-US" altLang="ko-KR" sz="1200" dirty="0" err="1">
                <a:solidFill>
                  <a:schemeClr val="bg1"/>
                </a:solidFill>
                <a:cs typeface="Arial" pitchFamily="34" charset="0"/>
              </a:rPr>
              <a:t>OrderController</a:t>
            </a:r>
            <a:r>
              <a:rPr lang="en-US" altLang="ko-KR" sz="1200" dirty="0">
                <a:solidFill>
                  <a:schemeClr val="bg1"/>
                </a:solidFill>
                <a:cs typeface="Arial" pitchFamily="34" charset="0"/>
              </a:rPr>
              <a:t> object with a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 and a Scanner object.</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takeOrderCommands</a:t>
            </a:r>
            <a:r>
              <a:rPr lang="en-US" altLang="ko-KR" sz="1200" b="1" dirty="0">
                <a:solidFill>
                  <a:schemeClr val="tx2"/>
                </a:solidFill>
                <a:cs typeface="Arial" pitchFamily="34" charset="0"/>
              </a:rPr>
              <a:t>(Player </a:t>
            </a:r>
            <a:r>
              <a:rPr lang="en-US" altLang="ko-KR" sz="1200" b="1" dirty="0" err="1">
                <a:solidFill>
                  <a:schemeClr val="tx2"/>
                </a:solidFill>
                <a:cs typeface="Arial" pitchFamily="34" charset="0"/>
              </a:rPr>
              <a:t>p_ownerPlayer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Takes order commands from the player and returns an Order object. It prompts the player for input, reads the command and arguments, and handles the command accordingly. If the command is "exit," it exits the game. If the command is "deploy," it calls the </a:t>
            </a:r>
            <a:r>
              <a:rPr lang="en-US" altLang="ko-KR" sz="1200" dirty="0" err="1">
                <a:solidFill>
                  <a:schemeClr val="bg1"/>
                </a:solidFill>
                <a:cs typeface="Arial" pitchFamily="34" charset="0"/>
              </a:rPr>
              <a:t>handleDeployOrderCommand</a:t>
            </a:r>
            <a:r>
              <a:rPr lang="en-US" altLang="ko-KR" sz="1200" dirty="0">
                <a:solidFill>
                  <a:schemeClr val="bg1"/>
                </a:solidFill>
                <a:cs typeface="Arial" pitchFamily="34" charset="0"/>
              </a:rPr>
              <a:t>() method to create a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object. If the command is invalid, it displays an error message. The method continues to prompt for input until a valid command is entered.</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handleDeployOrderCommand</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args</a:t>
            </a:r>
            <a:r>
              <a:rPr lang="en-US" altLang="ko-KR" sz="1200" b="1" dirty="0">
                <a:solidFill>
                  <a:schemeClr val="tx2"/>
                </a:solidFill>
                <a:cs typeface="Arial" pitchFamily="34" charset="0"/>
              </a:rPr>
              <a:t>, Player </a:t>
            </a:r>
            <a:r>
              <a:rPr lang="en-US" altLang="ko-KR" sz="1200" b="1" dirty="0" err="1">
                <a:solidFill>
                  <a:schemeClr val="tx2"/>
                </a:solidFill>
                <a:cs typeface="Arial" pitchFamily="34" charset="0"/>
              </a:rPr>
              <a:t>p_ownerPlayer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Handles the "deploy" order command and creates a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object. It validates the number of arguments, parses the country ID and number of reinforcements from the command, and checks if the player owns the specified country. If the command is valid, it returns a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object with the player, country ID, and number of reinforcements. If the command is invalid, it displays an error message and returns null.</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validateOrder</a:t>
            </a:r>
            <a:r>
              <a:rPr lang="en-US" altLang="ko-KR" sz="1200" b="1" dirty="0">
                <a:solidFill>
                  <a:schemeClr val="tx2"/>
                </a:solidFill>
                <a:cs typeface="Arial" pitchFamily="34" charset="0"/>
              </a:rPr>
              <a:t>(Order </a:t>
            </a:r>
            <a:r>
              <a:rPr lang="en-US" altLang="ko-KR" sz="1200" b="1" dirty="0" err="1">
                <a:solidFill>
                  <a:schemeClr val="tx2"/>
                </a:solidFill>
                <a:cs typeface="Arial" pitchFamily="34" charset="0"/>
              </a:rPr>
              <a:t>p_order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Validates an Order object. It takes an Order as input and checks if it is an instance of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If it is, it calls the </a:t>
            </a:r>
            <a:r>
              <a:rPr lang="en-US" altLang="ko-KR" sz="1200" dirty="0" err="1">
                <a:solidFill>
                  <a:schemeClr val="bg1"/>
                </a:solidFill>
                <a:cs typeface="Arial" pitchFamily="34" charset="0"/>
              </a:rPr>
              <a:t>validateDeployOrder</a:t>
            </a:r>
            <a:r>
              <a:rPr lang="en-US" altLang="ko-KR" sz="1200" dirty="0">
                <a:solidFill>
                  <a:schemeClr val="bg1"/>
                </a:solidFill>
                <a:cs typeface="Arial" pitchFamily="34" charset="0"/>
              </a:rPr>
              <a:t>() method. If the order is invalid, it displays an error message and returns false. Otherwise, it returns true.</a:t>
            </a:r>
          </a:p>
          <a:p>
            <a:endParaRPr lang="en-US" altLang="ko-KR" sz="1200" dirty="0">
              <a:solidFill>
                <a:schemeClr val="bg1"/>
              </a:solidFill>
              <a:cs typeface="Arial" pitchFamily="34" charset="0"/>
            </a:endParaRPr>
          </a:p>
          <a:p>
            <a:r>
              <a:rPr lang="en-US" altLang="ko-KR" sz="1200" b="1" dirty="0" err="1">
                <a:solidFill>
                  <a:schemeClr val="tx2"/>
                </a:solidFill>
                <a:cs typeface="Arial" pitchFamily="34" charset="0"/>
              </a:rPr>
              <a:t>validateDeployOrder</a:t>
            </a:r>
            <a:r>
              <a:rPr lang="en-US" altLang="ko-KR" sz="1200" b="1" dirty="0">
                <a:solidFill>
                  <a:schemeClr val="tx2"/>
                </a:solidFill>
                <a:cs typeface="Arial" pitchFamily="34" charset="0"/>
              </a:rPr>
              <a:t>(</a:t>
            </a:r>
            <a:r>
              <a:rPr lang="en-US" altLang="ko-KR" sz="1200" b="1" dirty="0" err="1">
                <a:solidFill>
                  <a:schemeClr val="tx2"/>
                </a:solidFill>
                <a:cs typeface="Arial" pitchFamily="34" charset="0"/>
              </a:rPr>
              <a:t>DeployOrder</a:t>
            </a:r>
            <a:r>
              <a:rPr lang="en-US" altLang="ko-KR" sz="1200" b="1" dirty="0">
                <a:solidFill>
                  <a:schemeClr val="tx2"/>
                </a:solidFill>
                <a:cs typeface="Arial" pitchFamily="34" charset="0"/>
              </a:rPr>
              <a:t> </a:t>
            </a:r>
            <a:r>
              <a:rPr lang="en-US" altLang="ko-KR" sz="1200" b="1" dirty="0" err="1">
                <a:solidFill>
                  <a:schemeClr val="tx2"/>
                </a:solidFill>
                <a:cs typeface="Arial" pitchFamily="34" charset="0"/>
              </a:rPr>
              <a:t>p_order</a:t>
            </a:r>
            <a:r>
              <a:rPr lang="en-US" altLang="ko-KR" sz="1200" b="1" dirty="0">
                <a:solidFill>
                  <a:schemeClr val="tx2"/>
                </a:solidFill>
                <a:cs typeface="Arial" pitchFamily="34" charset="0"/>
              </a:rPr>
              <a:t>): </a:t>
            </a:r>
            <a:r>
              <a:rPr lang="en-US" altLang="ko-KR" sz="1200" dirty="0">
                <a:solidFill>
                  <a:schemeClr val="bg1"/>
                </a:solidFill>
                <a:cs typeface="Arial" pitchFamily="34" charset="0"/>
              </a:rPr>
              <a:t>Validates a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object. It takes a </a:t>
            </a:r>
            <a:r>
              <a:rPr lang="en-US" altLang="ko-KR" sz="1200" dirty="0" err="1">
                <a:solidFill>
                  <a:schemeClr val="bg1"/>
                </a:solidFill>
                <a:cs typeface="Arial" pitchFamily="34" charset="0"/>
              </a:rPr>
              <a:t>DeployOrder</a:t>
            </a:r>
            <a:r>
              <a:rPr lang="en-US" altLang="ko-KR" sz="1200" dirty="0">
                <a:solidFill>
                  <a:schemeClr val="bg1"/>
                </a:solidFill>
                <a:cs typeface="Arial" pitchFamily="34" charset="0"/>
              </a:rPr>
              <a:t> as input and checks if the player has enough reinforcements and owns the specified country. If the order is invalid, it throws an exception with an appropriate error message.</a:t>
            </a:r>
          </a:p>
        </p:txBody>
      </p:sp>
    </p:spTree>
    <p:extLst>
      <p:ext uri="{BB962C8B-B14F-4D97-AF65-F5344CB8AC3E}">
        <p14:creationId xmlns:p14="http://schemas.microsoft.com/office/powerpoint/2010/main" val="1233498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Player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85167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a:t>
            </a:r>
            <a:r>
              <a:rPr lang="en-US" sz="1600" dirty="0" err="1"/>
              <a:t>PlayerController</a:t>
            </a:r>
            <a:r>
              <a:rPr lang="en-US" sz="1600" dirty="0"/>
              <a:t> class is responsible for handling player-related commands in a game, </a:t>
            </a:r>
          </a:p>
          <a:p>
            <a:r>
              <a:rPr lang="en-US" sz="1600" dirty="0"/>
              <a:t>such as adding and removing players from the game.</a:t>
            </a:r>
          </a:p>
        </p:txBody>
      </p:sp>
    </p:spTree>
    <p:extLst>
      <p:ext uri="{BB962C8B-B14F-4D97-AF65-F5344CB8AC3E}">
        <p14:creationId xmlns:p14="http://schemas.microsoft.com/office/powerpoint/2010/main" val="3487167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3660C-0BB6-E986-4AC6-5A0D15166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90392"/>
            <a:ext cx="7756009" cy="45627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2499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Player Controller (cont.)</a:t>
            </a:r>
          </a:p>
        </p:txBody>
      </p:sp>
      <p:sp>
        <p:nvSpPr>
          <p:cNvPr id="13" name="TextBox 12">
            <a:extLst>
              <a:ext uri="{FF2B5EF4-FFF2-40B4-BE49-F238E27FC236}">
                <a16:creationId xmlns:a16="http://schemas.microsoft.com/office/drawing/2014/main" id="{60A3842A-189E-4910-DC26-E805D16A1EDB}"/>
              </a:ext>
            </a:extLst>
          </p:cNvPr>
          <p:cNvSpPr txBox="1"/>
          <p:nvPr/>
        </p:nvSpPr>
        <p:spPr>
          <a:xfrm>
            <a:off x="399431" y="1491630"/>
            <a:ext cx="8345137" cy="1754326"/>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Constructor: </a:t>
            </a:r>
            <a:r>
              <a:rPr lang="en-US" altLang="ko-KR" sz="1200" dirty="0">
                <a:solidFill>
                  <a:schemeClr val="bg1"/>
                </a:solidFill>
                <a:cs typeface="Arial" pitchFamily="34" charset="0"/>
              </a:rPr>
              <a:t>Initializes the </a:t>
            </a:r>
            <a:r>
              <a:rPr lang="en-US" altLang="ko-KR" sz="1200" dirty="0" err="1">
                <a:solidFill>
                  <a:schemeClr val="bg1"/>
                </a:solidFill>
                <a:cs typeface="Arial" pitchFamily="34" charset="0"/>
              </a:rPr>
              <a:t>PlayerController</a:t>
            </a:r>
            <a:r>
              <a:rPr lang="en-US" altLang="ko-KR" sz="1200" dirty="0">
                <a:solidFill>
                  <a:schemeClr val="bg1"/>
                </a:solidFill>
                <a:cs typeface="Arial" pitchFamily="34" charset="0"/>
              </a:rPr>
              <a:t> object with a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handleGamePlayerCommand</a:t>
            </a:r>
            <a:r>
              <a:rPr lang="en-US" altLang="ko-KR" sz="1200" b="1" dirty="0">
                <a:solidFill>
                  <a:schemeClr val="tx2"/>
                </a:solidFill>
                <a:cs typeface="Arial" pitchFamily="34" charset="0"/>
              </a:rPr>
              <a:t>(String[] </a:t>
            </a:r>
            <a:r>
              <a:rPr lang="en-US" altLang="ko-KR" sz="1200" b="1" dirty="0" err="1">
                <a:solidFill>
                  <a:schemeClr val="tx2"/>
                </a:solidFill>
                <a:cs typeface="Arial" pitchFamily="34" charset="0"/>
              </a:rPr>
              <a:t>p_args</a:t>
            </a:r>
            <a:r>
              <a:rPr lang="en-US" altLang="ko-KR" sz="1200" b="1" dirty="0">
                <a:solidFill>
                  <a:schemeClr val="tx2"/>
                </a:solidFill>
                <a:cs typeface="Arial" pitchFamily="34" charset="0"/>
              </a:rPr>
              <a:t>): </a:t>
            </a:r>
            <a:r>
              <a:rPr lang="en-US" altLang="ko-KR" sz="1200" dirty="0">
                <a:solidFill>
                  <a:schemeClr val="bg1"/>
                </a:solidFill>
                <a:cs typeface="Arial" pitchFamily="34" charset="0"/>
              </a:rPr>
              <a:t>Handles the player add and remove commands. It takes an array of command arguments as input. The method checks the number of arguments and the command option (add or remove). If the command is "add," it creates a new Player object with the specified name, adds it to the players map in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 and logs a debug message. If the command is "remove," it checks if the specified player exists in the players map and removes it if found. If the players map becomes empty after removing a player, it removes the "PLAYERS_ADDED" action from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If any errors occur during command execution, an error message is displayed.</a:t>
            </a:r>
          </a:p>
        </p:txBody>
      </p:sp>
    </p:spTree>
    <p:extLst>
      <p:ext uri="{BB962C8B-B14F-4D97-AF65-F5344CB8AC3E}">
        <p14:creationId xmlns:p14="http://schemas.microsoft.com/office/powerpoint/2010/main" val="256362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Services</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1750926996"/>
              </p:ext>
            </p:extLst>
          </p:nvPr>
        </p:nvGraphicFramePr>
        <p:xfrm>
          <a:off x="2375756" y="1779662"/>
          <a:ext cx="439248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1907704" y="1071776"/>
            <a:ext cx="4752528" cy="707886"/>
          </a:xfrm>
          <a:prstGeom prst="rect">
            <a:avLst/>
          </a:prstGeom>
          <a:noFill/>
        </p:spPr>
        <p:txBody>
          <a:bodyPr wrap="square" rtlCol="0">
            <a:spAutoFit/>
          </a:bodyPr>
          <a:lstStyle/>
          <a:p>
            <a:r>
              <a:rPr lang="en-US" sz="2000" dirty="0">
                <a:solidFill>
                  <a:schemeClr val="bg1"/>
                </a:solidFill>
              </a:rPr>
              <a:t>There are three classes in the Service:</a:t>
            </a:r>
          </a:p>
          <a:p>
            <a:pPr algn="l"/>
            <a:endParaRPr lang="en-US" sz="2000" dirty="0">
              <a:solidFill>
                <a:schemeClr val="bg1"/>
              </a:solidFill>
            </a:endParaRPr>
          </a:p>
        </p:txBody>
      </p:sp>
    </p:spTree>
    <p:extLst>
      <p:ext uri="{BB962C8B-B14F-4D97-AF65-F5344CB8AC3E}">
        <p14:creationId xmlns:p14="http://schemas.microsoft.com/office/powerpoint/2010/main" val="327163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App</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221171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The App class represents the entry point of the application. </a:t>
            </a:r>
          </a:p>
          <a:p>
            <a:pPr algn="l"/>
            <a:r>
              <a:rPr lang="en-US" dirty="0"/>
              <a:t>It sets up the application configuration, logs debug information, and starts the game menu.</a:t>
            </a:r>
          </a:p>
          <a:p>
            <a:pPr algn="l"/>
            <a:endParaRPr lang="en-US" dirty="0"/>
          </a:p>
          <a:p>
            <a:pPr algn="l"/>
            <a:r>
              <a:rPr lang="en-US" b="1" dirty="0">
                <a:solidFill>
                  <a:schemeClr val="tx2"/>
                </a:solidFill>
              </a:rPr>
              <a:t>Setting up application configuration:</a:t>
            </a:r>
            <a:r>
              <a:rPr lang="en-US" dirty="0"/>
              <a:t> </a:t>
            </a:r>
          </a:p>
          <a:p>
            <a:pPr algn="l"/>
            <a:r>
              <a:rPr lang="en-US" dirty="0"/>
              <a:t>It calls the </a:t>
            </a:r>
            <a:r>
              <a:rPr lang="en-US" dirty="0" err="1"/>
              <a:t>setDebugMode</a:t>
            </a:r>
            <a:r>
              <a:rPr lang="en-US" dirty="0"/>
              <a:t> and </a:t>
            </a:r>
            <a:r>
              <a:rPr lang="en-US" dirty="0" err="1"/>
              <a:t>setVerboseMode</a:t>
            </a:r>
            <a:r>
              <a:rPr lang="en-US" dirty="0"/>
              <a:t> methods of the </a:t>
            </a:r>
            <a:r>
              <a:rPr lang="en-US" dirty="0" err="1"/>
              <a:t>AppConfig</a:t>
            </a:r>
            <a:r>
              <a:rPr lang="en-US" dirty="0"/>
              <a:t> class to enable debug mode and verbose mode </a:t>
            </a:r>
          </a:p>
          <a:p>
            <a:pPr algn="l"/>
            <a:r>
              <a:rPr lang="en-US" dirty="0"/>
              <a:t>for the application.</a:t>
            </a:r>
          </a:p>
          <a:p>
            <a:pPr algn="l"/>
            <a:endParaRPr lang="en-US" dirty="0"/>
          </a:p>
          <a:p>
            <a:pPr algn="l"/>
            <a:r>
              <a:rPr lang="en-US" b="1" dirty="0">
                <a:solidFill>
                  <a:schemeClr val="tx2"/>
                </a:solidFill>
              </a:rPr>
              <a:t>Logging debug information:</a:t>
            </a:r>
            <a:r>
              <a:rPr lang="en-US" dirty="0"/>
              <a:t> </a:t>
            </a:r>
          </a:p>
          <a:p>
            <a:pPr algn="l"/>
            <a:r>
              <a:rPr lang="en-US" dirty="0"/>
              <a:t>It uses the Debug.log method to log debug messages. It logs that the game has started and displays the status of the </a:t>
            </a:r>
          </a:p>
          <a:p>
            <a:pPr algn="l"/>
            <a:r>
              <a:rPr lang="en-US" dirty="0"/>
              <a:t>verbose mode and debug mode based on the values set in the </a:t>
            </a:r>
            <a:r>
              <a:rPr lang="en-US" dirty="0" err="1"/>
              <a:t>AppConfig</a:t>
            </a:r>
            <a:r>
              <a:rPr lang="en-US" dirty="0"/>
              <a:t> class.</a:t>
            </a:r>
          </a:p>
          <a:p>
            <a:pPr algn="l"/>
            <a:endParaRPr lang="en-US" dirty="0"/>
          </a:p>
          <a:p>
            <a:pPr algn="l"/>
            <a:r>
              <a:rPr lang="en-US" b="1" dirty="0">
                <a:solidFill>
                  <a:schemeClr val="tx2"/>
                </a:solidFill>
              </a:rPr>
              <a:t>Starting the game menu: </a:t>
            </a:r>
          </a:p>
          <a:p>
            <a:pPr algn="l"/>
            <a:r>
              <a:rPr lang="en-US" dirty="0"/>
              <a:t>It creates an instance of the </a:t>
            </a:r>
            <a:r>
              <a:rPr lang="en-US" dirty="0" err="1"/>
              <a:t>GameMenu</a:t>
            </a:r>
            <a:r>
              <a:rPr lang="en-US" dirty="0"/>
              <a:t> class and calls its start method to begin the game.</a:t>
            </a:r>
          </a:p>
          <a:p>
            <a:pPr algn="l"/>
            <a:endParaRPr lang="en-US" dirty="0"/>
          </a:p>
          <a:p>
            <a:pPr algn="l"/>
            <a:r>
              <a:rPr lang="en-US" dirty="0"/>
              <a:t>The App class assumes the existence of the </a:t>
            </a:r>
            <a:r>
              <a:rPr lang="en-US" dirty="0" err="1"/>
              <a:t>AppConfig</a:t>
            </a:r>
            <a:r>
              <a:rPr lang="en-US" dirty="0"/>
              <a:t> and Debug classes, which provide configurations and logging </a:t>
            </a:r>
          </a:p>
          <a:p>
            <a:pPr algn="l"/>
            <a:r>
              <a:rPr lang="en-US" dirty="0"/>
              <a:t>capabilities, respectively.</a:t>
            </a:r>
          </a:p>
        </p:txBody>
      </p:sp>
    </p:spTree>
    <p:extLst>
      <p:ext uri="{BB962C8B-B14F-4D97-AF65-F5344CB8AC3E}">
        <p14:creationId xmlns:p14="http://schemas.microsoft.com/office/powerpoint/2010/main" val="33525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Engine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92367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t>The </a:t>
            </a:r>
            <a:r>
              <a:rPr lang="en-US" sz="1600" dirty="0" err="1"/>
              <a:t>GameEngine</a:t>
            </a:r>
            <a:r>
              <a:rPr lang="en-US" sz="1600" dirty="0"/>
              <a:t> class is responsible for handling the game loop and game phases. </a:t>
            </a:r>
          </a:p>
          <a:p>
            <a:pPr algn="l"/>
            <a:r>
              <a:rPr lang="en-US" sz="1600" dirty="0"/>
              <a:t>It utilizes various controllers (</a:t>
            </a:r>
            <a:r>
              <a:rPr lang="en-US" sz="1600" dirty="0" err="1"/>
              <a:t>PlayerController</a:t>
            </a:r>
            <a:r>
              <a:rPr lang="en-US" sz="1600" dirty="0"/>
              <a:t>, </a:t>
            </a:r>
            <a:r>
              <a:rPr lang="en-US" sz="1600" dirty="0" err="1"/>
              <a:t>MapController</a:t>
            </a:r>
            <a:r>
              <a:rPr lang="en-US" sz="1600" dirty="0"/>
              <a:t>, </a:t>
            </a:r>
            <a:r>
              <a:rPr lang="en-US" sz="1600" dirty="0" err="1"/>
              <a:t>CountryController</a:t>
            </a:r>
            <a:r>
              <a:rPr lang="en-US" sz="1600" dirty="0"/>
              <a:t>, and </a:t>
            </a:r>
          </a:p>
          <a:p>
            <a:pPr algn="l"/>
            <a:r>
              <a:rPr lang="en-US" sz="1600" dirty="0" err="1"/>
              <a:t>OrderController</a:t>
            </a:r>
            <a:r>
              <a:rPr lang="en-US" sz="1600" dirty="0"/>
              <a:t>) to handle different aspects of the game.</a:t>
            </a:r>
          </a:p>
          <a:p>
            <a:pPr algn="l"/>
            <a:endParaRPr lang="en-US" sz="1600" dirty="0"/>
          </a:p>
          <a:p>
            <a:pPr algn="l"/>
            <a:r>
              <a:rPr lang="en-US" sz="1600" dirty="0"/>
              <a:t>The code assumes the existence of various classes such as Command, </a:t>
            </a:r>
            <a:r>
              <a:rPr lang="en-US" sz="1600" dirty="0" err="1"/>
              <a:t>GameState</a:t>
            </a:r>
            <a:r>
              <a:rPr lang="en-US" sz="1600" dirty="0"/>
              <a:t>, Player, Order, </a:t>
            </a:r>
            <a:r>
              <a:rPr lang="en-US" sz="1600" dirty="0" err="1"/>
              <a:t>PlayerController</a:t>
            </a:r>
            <a:r>
              <a:rPr lang="en-US" sz="1600" dirty="0"/>
              <a:t>, </a:t>
            </a:r>
            <a:r>
              <a:rPr lang="en-US" sz="1600" dirty="0" err="1"/>
              <a:t>MapController</a:t>
            </a:r>
            <a:r>
              <a:rPr lang="en-US" sz="1600" dirty="0"/>
              <a:t>, </a:t>
            </a:r>
            <a:r>
              <a:rPr lang="en-US" sz="1600" dirty="0" err="1"/>
              <a:t>CountryController</a:t>
            </a:r>
            <a:r>
              <a:rPr lang="en-US" sz="1600" dirty="0"/>
              <a:t>, and </a:t>
            </a:r>
            <a:r>
              <a:rPr lang="en-US" sz="1600" dirty="0" err="1"/>
              <a:t>OrderController</a:t>
            </a:r>
            <a:r>
              <a:rPr lang="en-US" sz="1600" dirty="0"/>
              <a:t>. </a:t>
            </a:r>
          </a:p>
          <a:p>
            <a:pPr algn="l"/>
            <a:r>
              <a:rPr lang="en-US" sz="1600" dirty="0"/>
              <a:t>It also assumes the availability of logging capabilities through the Debug class.</a:t>
            </a:r>
          </a:p>
        </p:txBody>
      </p:sp>
    </p:spTree>
    <p:extLst>
      <p:ext uri="{BB962C8B-B14F-4D97-AF65-F5344CB8AC3E}">
        <p14:creationId xmlns:p14="http://schemas.microsoft.com/office/powerpoint/2010/main" val="3484333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Game Engine(cont.)</a:t>
            </a:r>
          </a:p>
        </p:txBody>
      </p:sp>
      <p:sp>
        <p:nvSpPr>
          <p:cNvPr id="13" name="TextBox 12">
            <a:extLst>
              <a:ext uri="{FF2B5EF4-FFF2-40B4-BE49-F238E27FC236}">
                <a16:creationId xmlns:a16="http://schemas.microsoft.com/office/drawing/2014/main" id="{60A3842A-189E-4910-DC26-E805D16A1EDB}"/>
              </a:ext>
            </a:extLst>
          </p:cNvPr>
          <p:cNvSpPr txBox="1"/>
          <p:nvPr/>
        </p:nvSpPr>
        <p:spPr>
          <a:xfrm>
            <a:off x="323528" y="771550"/>
            <a:ext cx="8345137" cy="3970318"/>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b="1" dirty="0">
                <a:solidFill>
                  <a:schemeClr val="tx2"/>
                </a:solidFill>
                <a:cs typeface="Arial" pitchFamily="34" charset="0"/>
              </a:rPr>
              <a:t>Constructor: </a:t>
            </a:r>
            <a:r>
              <a:rPr lang="en-US" altLang="ko-KR" sz="1200" dirty="0">
                <a:solidFill>
                  <a:schemeClr val="bg1"/>
                </a:solidFill>
                <a:cs typeface="Arial" pitchFamily="34" charset="0"/>
              </a:rPr>
              <a:t>Initializes the </a:t>
            </a:r>
            <a:r>
              <a:rPr lang="en-US" altLang="ko-KR" sz="1200" dirty="0" err="1">
                <a:solidFill>
                  <a:schemeClr val="bg1"/>
                </a:solidFill>
                <a:cs typeface="Arial" pitchFamily="34" charset="0"/>
              </a:rPr>
              <a:t>GameEngine</a:t>
            </a:r>
            <a:r>
              <a:rPr lang="en-US" altLang="ko-KR" sz="1200" dirty="0">
                <a:solidFill>
                  <a:schemeClr val="bg1"/>
                </a:solidFill>
                <a:cs typeface="Arial" pitchFamily="34" charset="0"/>
              </a:rPr>
              <a:t> object with a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object and a Scanner object.</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mainGameLoop</a:t>
            </a:r>
            <a:r>
              <a:rPr lang="en-US" altLang="ko-KR" sz="1200" b="1" dirty="0">
                <a:solidFill>
                  <a:schemeClr val="tx2"/>
                </a:solidFill>
                <a:cs typeface="Arial" pitchFamily="34" charset="0"/>
              </a:rPr>
              <a:t>(): </a:t>
            </a:r>
            <a:r>
              <a:rPr lang="en-US" altLang="ko-KR" sz="1200" dirty="0">
                <a:solidFill>
                  <a:schemeClr val="bg1"/>
                </a:solidFill>
                <a:cs typeface="Arial" pitchFamily="34" charset="0"/>
              </a:rPr>
              <a:t>Represents the main game loop. It continues until the user has loaded a valid map, added players, and assigned countries. It calls the </a:t>
            </a:r>
            <a:r>
              <a:rPr lang="en-US" altLang="ko-KR" sz="1200" dirty="0" err="1">
                <a:solidFill>
                  <a:schemeClr val="bg1"/>
                </a:solidFill>
                <a:cs typeface="Arial" pitchFamily="34" charset="0"/>
              </a:rPr>
              <a:t>startUpPhase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issueOrdersPhase</a:t>
            </a:r>
            <a:r>
              <a:rPr lang="en-US" altLang="ko-KR" sz="1200" dirty="0">
                <a:solidFill>
                  <a:schemeClr val="bg1"/>
                </a:solidFill>
                <a:cs typeface="Arial" pitchFamily="34" charset="0"/>
              </a:rPr>
              <a:t>(), and </a:t>
            </a:r>
            <a:r>
              <a:rPr lang="en-US" altLang="ko-KR" sz="1200" dirty="0" err="1">
                <a:solidFill>
                  <a:schemeClr val="bg1"/>
                </a:solidFill>
                <a:cs typeface="Arial" pitchFamily="34" charset="0"/>
              </a:rPr>
              <a:t>executeOrdersPhase</a:t>
            </a:r>
            <a:r>
              <a:rPr lang="en-US" altLang="ko-KR" sz="1200" dirty="0">
                <a:solidFill>
                  <a:schemeClr val="bg1"/>
                </a:solidFill>
                <a:cs typeface="Arial" pitchFamily="34" charset="0"/>
              </a:rPr>
              <a:t>() methods.</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startUpPhase</a:t>
            </a:r>
            <a:r>
              <a:rPr lang="en-US" altLang="ko-KR" sz="1200" b="1" dirty="0">
                <a:solidFill>
                  <a:schemeClr val="tx2"/>
                </a:solidFill>
                <a:cs typeface="Arial" pitchFamily="34" charset="0"/>
              </a:rPr>
              <a:t>(): </a:t>
            </a:r>
            <a:r>
              <a:rPr lang="en-US" altLang="ko-KR" sz="1200" dirty="0">
                <a:solidFill>
                  <a:schemeClr val="bg1"/>
                </a:solidFill>
                <a:cs typeface="Arial" pitchFamily="34" charset="0"/>
              </a:rPr>
              <a:t>Represents the startup phase of the game. It displays the available commands and prompts the user for input. It handles commands such as adding players, loading and editing the map, and assigning countries. It continues until the user enters the "proceed" command or exits the game.</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mapEditPhase</a:t>
            </a:r>
            <a:r>
              <a:rPr lang="en-US" altLang="ko-KR" sz="1200" b="1" dirty="0">
                <a:solidFill>
                  <a:schemeClr val="tx2"/>
                </a:solidFill>
                <a:cs typeface="Arial" pitchFamily="34" charset="0"/>
              </a:rPr>
              <a:t>(): </a:t>
            </a:r>
            <a:r>
              <a:rPr lang="en-US" altLang="ko-KR" sz="1200" dirty="0">
                <a:solidFill>
                  <a:schemeClr val="bg1"/>
                </a:solidFill>
                <a:cs typeface="Arial" pitchFamily="34" charset="0"/>
              </a:rPr>
              <a:t>Represents the map edit phase of the game. It displays the available commands and prompts the user for input. It handles commands related to editing the map, such as editing continents, countries, and neighbors, validating the map, saving the map, and showing the map. It continues until the user enters the "proceed" command or exits the game.</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issueOrdersPhase</a:t>
            </a:r>
            <a:r>
              <a:rPr lang="en-US" altLang="ko-KR" sz="1200" b="1" dirty="0">
                <a:solidFill>
                  <a:schemeClr val="tx2"/>
                </a:solidFill>
                <a:cs typeface="Arial" pitchFamily="34" charset="0"/>
              </a:rPr>
              <a:t>(): </a:t>
            </a:r>
            <a:r>
              <a:rPr lang="en-US" altLang="ko-KR" sz="1200" dirty="0">
                <a:solidFill>
                  <a:schemeClr val="bg1"/>
                </a:solidFill>
                <a:cs typeface="Arial" pitchFamily="34" charset="0"/>
              </a:rPr>
              <a:t>Represents the issue orders phase of the game. It handles the issuing of orders by players. It prompts each player to issue orders until all players have finished issuing orders. It uses a map </a:t>
            </a:r>
            <a:r>
              <a:rPr lang="en-US" altLang="ko-KR" sz="1200" dirty="0" err="1">
                <a:solidFill>
                  <a:schemeClr val="bg1"/>
                </a:solidFill>
                <a:cs typeface="Arial" pitchFamily="34" charset="0"/>
              </a:rPr>
              <a:t>playerFinishedOrders</a:t>
            </a:r>
            <a:r>
              <a:rPr lang="en-US" altLang="ko-KR" sz="1200" dirty="0">
                <a:solidFill>
                  <a:schemeClr val="bg1"/>
                </a:solidFill>
                <a:cs typeface="Arial" pitchFamily="34" charset="0"/>
              </a:rPr>
              <a:t> to keep track of players who have finished issuing orders.</a:t>
            </a:r>
          </a:p>
          <a:p>
            <a:endParaRPr lang="en-US" altLang="ko-KR" sz="1200" b="1" dirty="0">
              <a:solidFill>
                <a:schemeClr val="tx2"/>
              </a:solidFill>
              <a:cs typeface="Arial" pitchFamily="34" charset="0"/>
            </a:endParaRPr>
          </a:p>
          <a:p>
            <a:r>
              <a:rPr lang="en-US" altLang="ko-KR" sz="1200" b="1" dirty="0" err="1">
                <a:solidFill>
                  <a:schemeClr val="tx2"/>
                </a:solidFill>
                <a:cs typeface="Arial" pitchFamily="34" charset="0"/>
              </a:rPr>
              <a:t>executeOrdersPhase</a:t>
            </a:r>
            <a:r>
              <a:rPr lang="en-US" altLang="ko-KR" sz="1200" b="1" dirty="0">
                <a:solidFill>
                  <a:schemeClr val="tx2"/>
                </a:solidFill>
                <a:cs typeface="Arial" pitchFamily="34" charset="0"/>
              </a:rPr>
              <a:t>(): </a:t>
            </a:r>
            <a:r>
              <a:rPr lang="en-US" altLang="ko-KR" sz="1200" dirty="0">
                <a:solidFill>
                  <a:schemeClr val="bg1"/>
                </a:solidFill>
                <a:cs typeface="Arial" pitchFamily="34" charset="0"/>
              </a:rPr>
              <a:t>Represents the execute orders phase of the game. It executes the orders issued by players in the previous phase. It iterates over each player and executes their next order until all orders have been executed. It also prints the players, their countries, and the number of reinforcements in each country.</a:t>
            </a:r>
          </a:p>
        </p:txBody>
      </p:sp>
    </p:spTree>
    <p:extLst>
      <p:ext uri="{BB962C8B-B14F-4D97-AF65-F5344CB8AC3E}">
        <p14:creationId xmlns:p14="http://schemas.microsoft.com/office/powerpoint/2010/main" val="414127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Menu</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467544" y="2355726"/>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dirty="0"/>
              <a:t>It handles the game menu and starts the game. </a:t>
            </a:r>
          </a:p>
          <a:p>
            <a:pPr algn="l"/>
            <a:r>
              <a:rPr lang="en-US" sz="1400" dirty="0"/>
              <a:t>The </a:t>
            </a:r>
            <a:r>
              <a:rPr lang="en-US" sz="1400" dirty="0" err="1"/>
              <a:t>GameMenu</a:t>
            </a:r>
            <a:r>
              <a:rPr lang="en-US" sz="1400" dirty="0"/>
              <a:t> class provides a simple game menu interface for starting the game or exiting the program based on user input.</a:t>
            </a:r>
          </a:p>
          <a:p>
            <a:pPr algn="l"/>
            <a:endParaRPr lang="en-US" sz="1400" dirty="0"/>
          </a:p>
          <a:p>
            <a:pPr algn="l"/>
            <a:r>
              <a:rPr lang="en-US" altLang="ko-KR" sz="1400" dirty="0">
                <a:solidFill>
                  <a:schemeClr val="bg1"/>
                </a:solidFill>
                <a:cs typeface="Arial" pitchFamily="34" charset="0"/>
              </a:rPr>
              <a:t>The class has a private Scanner object called </a:t>
            </a:r>
            <a:r>
              <a:rPr lang="en-US" altLang="ko-KR" sz="1400" dirty="0" err="1">
                <a:solidFill>
                  <a:schemeClr val="bg1"/>
                </a:solidFill>
                <a:cs typeface="Arial" pitchFamily="34" charset="0"/>
              </a:rPr>
              <a:t>l_scanner</a:t>
            </a:r>
            <a:r>
              <a:rPr lang="en-US" altLang="ko-KR" sz="1400" dirty="0">
                <a:solidFill>
                  <a:schemeClr val="bg1"/>
                </a:solidFill>
                <a:cs typeface="Arial" pitchFamily="34" charset="0"/>
              </a:rPr>
              <a:t>, which is used to read user input.</a:t>
            </a:r>
          </a:p>
          <a:p>
            <a:pPr algn="l"/>
            <a:r>
              <a:rPr lang="en-US" altLang="ko-KR" sz="1400" dirty="0">
                <a:solidFill>
                  <a:schemeClr val="bg1"/>
                </a:solidFill>
                <a:cs typeface="Arial" pitchFamily="34" charset="0"/>
              </a:rPr>
              <a:t>The start() method is the entry point of the game. It displays the game menu and waits for user input.</a:t>
            </a:r>
          </a:p>
          <a:p>
            <a:pPr algn="l"/>
            <a:r>
              <a:rPr lang="en-US" altLang="ko-KR" sz="1400" dirty="0">
                <a:solidFill>
                  <a:schemeClr val="bg1"/>
                </a:solidFill>
                <a:cs typeface="Arial" pitchFamily="34" charset="0"/>
              </a:rPr>
              <a:t>Inside the while loop, the user's input is read and stored in the </a:t>
            </a:r>
            <a:r>
              <a:rPr lang="en-US" altLang="ko-KR" sz="1400" dirty="0" err="1">
                <a:solidFill>
                  <a:schemeClr val="bg1"/>
                </a:solidFill>
                <a:cs typeface="Arial" pitchFamily="34" charset="0"/>
              </a:rPr>
              <a:t>l_inputString</a:t>
            </a:r>
            <a:r>
              <a:rPr lang="en-US" altLang="ko-KR" sz="1400" dirty="0">
                <a:solidFill>
                  <a:schemeClr val="bg1"/>
                </a:solidFill>
                <a:cs typeface="Arial" pitchFamily="34" charset="0"/>
              </a:rPr>
              <a:t> variable. It is trimmed and converted to lowercase for case-insensitive comparison.</a:t>
            </a:r>
          </a:p>
          <a:p>
            <a:pPr algn="l"/>
            <a:r>
              <a:rPr lang="en-US" altLang="ko-KR" sz="1400" dirty="0">
                <a:solidFill>
                  <a:schemeClr val="bg1"/>
                </a:solidFill>
                <a:cs typeface="Arial" pitchFamily="34" charset="0"/>
              </a:rPr>
              <a:t>If the input is "start", the game is started. It creates a new instance of the </a:t>
            </a:r>
            <a:r>
              <a:rPr lang="en-US" altLang="ko-KR" sz="1400" dirty="0" err="1">
                <a:solidFill>
                  <a:schemeClr val="bg1"/>
                </a:solidFill>
                <a:cs typeface="Arial" pitchFamily="34" charset="0"/>
              </a:rPr>
              <a:t>GameEngine</a:t>
            </a:r>
            <a:r>
              <a:rPr lang="en-US" altLang="ko-KR" sz="1400" dirty="0">
                <a:solidFill>
                  <a:schemeClr val="bg1"/>
                </a:solidFill>
                <a:cs typeface="Arial" pitchFamily="34" charset="0"/>
              </a:rPr>
              <a:t> class, passing a new </a:t>
            </a:r>
            <a:r>
              <a:rPr lang="en-US" altLang="ko-KR" sz="1400" dirty="0" err="1">
                <a:solidFill>
                  <a:schemeClr val="bg1"/>
                </a:solidFill>
                <a:cs typeface="Arial" pitchFamily="34" charset="0"/>
              </a:rPr>
              <a:t>GameState</a:t>
            </a:r>
            <a:r>
              <a:rPr lang="en-US" altLang="ko-KR" sz="1400" dirty="0">
                <a:solidFill>
                  <a:schemeClr val="bg1"/>
                </a:solidFill>
                <a:cs typeface="Arial" pitchFamily="34" charset="0"/>
              </a:rPr>
              <a:t> object and the scanner object. Then it calls the </a:t>
            </a:r>
            <a:r>
              <a:rPr lang="en-US" altLang="ko-KR" sz="1400" dirty="0" err="1">
                <a:solidFill>
                  <a:schemeClr val="bg1"/>
                </a:solidFill>
                <a:cs typeface="Arial" pitchFamily="34" charset="0"/>
              </a:rPr>
              <a:t>mainGameLoop</a:t>
            </a:r>
            <a:r>
              <a:rPr lang="en-US" altLang="ko-KR" sz="1400" dirty="0">
                <a:solidFill>
                  <a:schemeClr val="bg1"/>
                </a:solidFill>
                <a:cs typeface="Arial" pitchFamily="34" charset="0"/>
              </a:rPr>
              <a:t>() method of the </a:t>
            </a:r>
            <a:r>
              <a:rPr lang="en-US" altLang="ko-KR" sz="1400" dirty="0" err="1">
                <a:solidFill>
                  <a:schemeClr val="bg1"/>
                </a:solidFill>
                <a:cs typeface="Arial" pitchFamily="34" charset="0"/>
              </a:rPr>
              <a:t>GameEngine</a:t>
            </a:r>
            <a:r>
              <a:rPr lang="en-US" altLang="ko-KR" sz="1400" dirty="0">
                <a:solidFill>
                  <a:schemeClr val="bg1"/>
                </a:solidFill>
                <a:cs typeface="Arial" pitchFamily="34" charset="0"/>
              </a:rPr>
              <a:t> to start the game.</a:t>
            </a:r>
          </a:p>
          <a:p>
            <a:pPr algn="l"/>
            <a:r>
              <a:rPr lang="en-US" altLang="ko-KR" sz="1400" dirty="0">
                <a:solidFill>
                  <a:schemeClr val="bg1"/>
                </a:solidFill>
                <a:cs typeface="Arial" pitchFamily="34" charset="0"/>
              </a:rPr>
              <a:t>If the input is "exit", the program exits the loop and terminates.</a:t>
            </a:r>
          </a:p>
          <a:p>
            <a:pPr algn="l"/>
            <a:r>
              <a:rPr lang="en-US" altLang="ko-KR" sz="1400" dirty="0">
                <a:solidFill>
                  <a:schemeClr val="bg1"/>
                </a:solidFill>
                <a:cs typeface="Arial" pitchFamily="34" charset="0"/>
              </a:rPr>
              <a:t>If the input is neither "start" nor "exit", an error message is displayed, and the loop continues to prompt for input.</a:t>
            </a:r>
          </a:p>
          <a:p>
            <a:pPr algn="l"/>
            <a:endParaRPr lang="en-US" sz="1400" dirty="0"/>
          </a:p>
        </p:txBody>
      </p:sp>
    </p:spTree>
    <p:extLst>
      <p:ext uri="{BB962C8B-B14F-4D97-AF65-F5344CB8AC3E}">
        <p14:creationId xmlns:p14="http://schemas.microsoft.com/office/powerpoint/2010/main" val="3529818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Test</a:t>
            </a:r>
            <a:endParaRPr lang="ko-KR" altLang="en-US"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24886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194421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Model</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1411539991"/>
              </p:ext>
            </p:extLst>
          </p:nvPr>
        </p:nvGraphicFramePr>
        <p:xfrm>
          <a:off x="2735796" y="2487548"/>
          <a:ext cx="4392488" cy="563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2267744" y="1779662"/>
            <a:ext cx="4752528" cy="707886"/>
          </a:xfrm>
          <a:prstGeom prst="rect">
            <a:avLst/>
          </a:prstGeom>
          <a:noFill/>
        </p:spPr>
        <p:txBody>
          <a:bodyPr wrap="square" rtlCol="0">
            <a:spAutoFit/>
          </a:bodyPr>
          <a:lstStyle/>
          <a:p>
            <a:r>
              <a:rPr lang="en-US" sz="2000" dirty="0">
                <a:solidFill>
                  <a:schemeClr val="bg1"/>
                </a:solidFill>
              </a:rPr>
              <a:t>There are one class in the Model:</a:t>
            </a:r>
          </a:p>
          <a:p>
            <a:pPr algn="l"/>
            <a:endParaRPr lang="en-US" sz="2000" dirty="0">
              <a:solidFill>
                <a:schemeClr val="bg1"/>
              </a:solidFill>
            </a:endParaRPr>
          </a:p>
        </p:txBody>
      </p:sp>
    </p:spTree>
    <p:extLst>
      <p:ext uri="{BB962C8B-B14F-4D97-AF65-F5344CB8AC3E}">
        <p14:creationId xmlns:p14="http://schemas.microsoft.com/office/powerpoint/2010/main" val="670976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a:xfrm>
            <a:off x="-180528" y="57184"/>
            <a:ext cx="9144000" cy="576064"/>
          </a:xfrm>
        </p:spPr>
        <p:txBody>
          <a:bodyPr/>
          <a:lstStyle/>
          <a:p>
            <a:pPr lvl="0"/>
            <a:r>
              <a:rPr lang="en-US" dirty="0"/>
              <a:t>Game State </a:t>
            </a:r>
            <a:r>
              <a:rPr lang="en-US" sz="3600" i="0" dirty="0">
                <a:solidFill>
                  <a:schemeClr val="bg1"/>
                </a:solidFill>
                <a:effectLst/>
              </a:rPr>
              <a:t>Test</a:t>
            </a:r>
            <a:endParaRPr lang="en-US" sz="3600" dirty="0"/>
          </a:p>
        </p:txBody>
      </p:sp>
      <p:sp>
        <p:nvSpPr>
          <p:cNvPr id="3" name="TextBox 2">
            <a:extLst>
              <a:ext uri="{FF2B5EF4-FFF2-40B4-BE49-F238E27FC236}">
                <a16:creationId xmlns:a16="http://schemas.microsoft.com/office/drawing/2014/main" id="{89583E66-CF03-3C33-13F5-08845B5CF533}"/>
              </a:ext>
            </a:extLst>
          </p:cNvPr>
          <p:cNvSpPr txBox="1"/>
          <p:nvPr/>
        </p:nvSpPr>
        <p:spPr>
          <a:xfrm>
            <a:off x="399431" y="1491630"/>
            <a:ext cx="8345137" cy="1569660"/>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200" dirty="0">
                <a:solidFill>
                  <a:schemeClr val="bg1"/>
                </a:solidFill>
                <a:cs typeface="Arial" pitchFamily="34" charset="0"/>
              </a:rPr>
              <a:t>The </a:t>
            </a:r>
            <a:r>
              <a:rPr lang="en-US" altLang="ko-KR" sz="1200" dirty="0" err="1">
                <a:solidFill>
                  <a:schemeClr val="bg1"/>
                </a:solidFill>
                <a:cs typeface="Arial" pitchFamily="34" charset="0"/>
              </a:rPr>
              <a:t>reinforcementBounsTest</a:t>
            </a:r>
            <a:r>
              <a:rPr lang="en-US" altLang="ko-KR" sz="1200" dirty="0">
                <a:solidFill>
                  <a:schemeClr val="bg1"/>
                </a:solidFill>
                <a:cs typeface="Arial" pitchFamily="34" charset="0"/>
              </a:rPr>
              <a:t>() method tests the </a:t>
            </a:r>
            <a:r>
              <a:rPr lang="en-US" altLang="ko-KR" sz="1200" dirty="0" err="1">
                <a:solidFill>
                  <a:schemeClr val="bg1"/>
                </a:solidFill>
                <a:cs typeface="Arial" pitchFamily="34" charset="0"/>
              </a:rPr>
              <a:t>assignReinforcements</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class. It verifies that the correct number of reinforcements is assigned to each player.</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dirty="0" err="1">
                <a:solidFill>
                  <a:schemeClr val="bg1"/>
                </a:solidFill>
                <a:cs typeface="Arial" pitchFamily="34" charset="0"/>
              </a:rPr>
              <a:t>getPlayerOwnedContinentsTest</a:t>
            </a:r>
            <a:r>
              <a:rPr lang="en-US" altLang="ko-KR" sz="1200" dirty="0">
                <a:solidFill>
                  <a:schemeClr val="bg1"/>
                </a:solidFill>
                <a:cs typeface="Arial" pitchFamily="34" charset="0"/>
              </a:rPr>
              <a:t>() method tests the </a:t>
            </a:r>
            <a:r>
              <a:rPr lang="en-US" altLang="ko-KR" sz="1200" dirty="0" err="1">
                <a:solidFill>
                  <a:schemeClr val="bg1"/>
                </a:solidFill>
                <a:cs typeface="Arial" pitchFamily="34" charset="0"/>
              </a:rPr>
              <a:t>getPlayerOwnedContinents</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class. It checks if the correct continents are returned for each player.</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dirty="0" err="1">
                <a:solidFill>
                  <a:schemeClr val="bg1"/>
                </a:solidFill>
                <a:cs typeface="Arial" pitchFamily="34" charset="0"/>
              </a:rPr>
              <a:t>getCountryIDsInsideContinentTest</a:t>
            </a:r>
            <a:r>
              <a:rPr lang="en-US" altLang="ko-KR" sz="1200" dirty="0">
                <a:solidFill>
                  <a:schemeClr val="bg1"/>
                </a:solidFill>
                <a:cs typeface="Arial" pitchFamily="34" charset="0"/>
              </a:rPr>
              <a:t>() method tests the </a:t>
            </a:r>
            <a:r>
              <a:rPr lang="en-US" altLang="ko-KR" sz="1200" dirty="0" err="1">
                <a:solidFill>
                  <a:schemeClr val="bg1"/>
                </a:solidFill>
                <a:cs typeface="Arial" pitchFamily="34" charset="0"/>
              </a:rPr>
              <a:t>getCountryIDsInsideContinent</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GameState</a:t>
            </a:r>
            <a:r>
              <a:rPr lang="en-US" altLang="ko-KR" sz="1200" dirty="0">
                <a:solidFill>
                  <a:schemeClr val="bg1"/>
                </a:solidFill>
                <a:cs typeface="Arial" pitchFamily="34" charset="0"/>
              </a:rPr>
              <a:t> class. It verifies that the correct country IDs are returned for each continent.</a:t>
            </a:r>
          </a:p>
        </p:txBody>
      </p:sp>
    </p:spTree>
    <p:extLst>
      <p:ext uri="{BB962C8B-B14F-4D97-AF65-F5344CB8AC3E}">
        <p14:creationId xmlns:p14="http://schemas.microsoft.com/office/powerpoint/2010/main" val="3875829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Controller</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1939807749"/>
              </p:ext>
            </p:extLst>
          </p:nvPr>
        </p:nvGraphicFramePr>
        <p:xfrm>
          <a:off x="2663788" y="2415540"/>
          <a:ext cx="4392488"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2195736" y="1707654"/>
            <a:ext cx="4752528" cy="707886"/>
          </a:xfrm>
          <a:prstGeom prst="rect">
            <a:avLst/>
          </a:prstGeom>
          <a:noFill/>
        </p:spPr>
        <p:txBody>
          <a:bodyPr wrap="square" rtlCol="0">
            <a:spAutoFit/>
          </a:bodyPr>
          <a:lstStyle/>
          <a:p>
            <a:r>
              <a:rPr lang="en-US" sz="2000" dirty="0">
                <a:solidFill>
                  <a:schemeClr val="bg1"/>
                </a:solidFill>
              </a:rPr>
              <a:t>There are two classes in the Controller:</a:t>
            </a:r>
          </a:p>
          <a:p>
            <a:pPr algn="l"/>
            <a:endParaRPr lang="en-US" sz="2000" dirty="0">
              <a:solidFill>
                <a:schemeClr val="bg1"/>
              </a:solidFill>
            </a:endParaRPr>
          </a:p>
        </p:txBody>
      </p:sp>
    </p:spTree>
    <p:extLst>
      <p:ext uri="{BB962C8B-B14F-4D97-AF65-F5344CB8AC3E}">
        <p14:creationId xmlns:p14="http://schemas.microsoft.com/office/powerpoint/2010/main" val="243121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9B6CC"/>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Code Explanation</a:t>
            </a:r>
            <a:endParaRPr lang="ko-KR" altLang="en-US"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 name="TextBox 6">
            <a:extLst>
              <a:ext uri="{FF2B5EF4-FFF2-40B4-BE49-F238E27FC236}">
                <a16:creationId xmlns:a16="http://schemas.microsoft.com/office/drawing/2014/main" id="{A4E93720-5E8F-BBCC-931C-0DBC4E456010}"/>
              </a:ext>
            </a:extLst>
          </p:cNvPr>
          <p:cNvSpPr txBox="1"/>
          <p:nvPr/>
        </p:nvSpPr>
        <p:spPr>
          <a:xfrm>
            <a:off x="3905672" y="2931790"/>
            <a:ext cx="5238328" cy="830997"/>
          </a:xfrm>
          <a:prstGeom prst="rect">
            <a:avLst/>
          </a:prstGeom>
          <a:noFill/>
        </p:spPr>
        <p:txBody>
          <a:bodyPr wrap="square" rtlCol="0">
            <a:spAutoFit/>
          </a:bodyPr>
          <a:lstStyle/>
          <a:p>
            <a:r>
              <a:rPr lang="en-US" sz="1600" dirty="0">
                <a:solidFill>
                  <a:schemeClr val="bg1"/>
                </a:solidFill>
              </a:rPr>
              <a:t>Our code uses the MVC architecture and has Model,</a:t>
            </a:r>
          </a:p>
          <a:p>
            <a:r>
              <a:rPr lang="en-US" sz="1600" dirty="0">
                <a:solidFill>
                  <a:schemeClr val="bg1"/>
                </a:solidFill>
              </a:rPr>
              <a:t>Controllers, and Services. </a:t>
            </a:r>
          </a:p>
          <a:p>
            <a:r>
              <a:rPr lang="en-US" sz="1600" dirty="0">
                <a:solidFill>
                  <a:schemeClr val="bg1"/>
                </a:solidFill>
              </a:rPr>
              <a:t>In the following, each of them will be going to explained.</a:t>
            </a:r>
          </a:p>
        </p:txBody>
      </p:sp>
    </p:spTree>
    <p:extLst>
      <p:ext uri="{BB962C8B-B14F-4D97-AF65-F5344CB8AC3E}">
        <p14:creationId xmlns:p14="http://schemas.microsoft.com/office/powerpoint/2010/main" val="3101234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a:xfrm>
            <a:off x="-75904" y="-8140"/>
            <a:ext cx="9144000" cy="576064"/>
          </a:xfrm>
        </p:spPr>
        <p:txBody>
          <a:bodyPr/>
          <a:lstStyle/>
          <a:p>
            <a:pPr lvl="0"/>
            <a:r>
              <a:rPr lang="en-US" sz="3600" i="0" dirty="0">
                <a:solidFill>
                  <a:schemeClr val="bg1"/>
                </a:solidFill>
                <a:effectLst/>
              </a:rPr>
              <a:t>Country Controller Test</a:t>
            </a:r>
            <a:endParaRPr lang="en-US" sz="3600" dirty="0"/>
          </a:p>
        </p:txBody>
      </p:sp>
      <p:sp>
        <p:nvSpPr>
          <p:cNvPr id="3" name="TextBox 2">
            <a:extLst>
              <a:ext uri="{FF2B5EF4-FFF2-40B4-BE49-F238E27FC236}">
                <a16:creationId xmlns:a16="http://schemas.microsoft.com/office/drawing/2014/main" id="{6EB1CBFA-CF7E-770E-6B32-B7E0A131C2EE}"/>
              </a:ext>
            </a:extLst>
          </p:cNvPr>
          <p:cNvSpPr txBox="1"/>
          <p:nvPr/>
        </p:nvSpPr>
        <p:spPr>
          <a:xfrm>
            <a:off x="399431" y="1086728"/>
            <a:ext cx="8345137" cy="2970044"/>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altLang="ko-KR" sz="1100" dirty="0">
                <a:solidFill>
                  <a:schemeClr val="bg1"/>
                </a:solidFill>
                <a:cs typeface="Arial" pitchFamily="34" charset="0"/>
              </a:rPr>
              <a:t>The </a:t>
            </a:r>
            <a:r>
              <a:rPr lang="en-US" altLang="ko-KR" sz="1100" dirty="0" err="1">
                <a:solidFill>
                  <a:schemeClr val="bg1"/>
                </a:solidFill>
                <a:cs typeface="Arial" pitchFamily="34" charset="0"/>
              </a:rPr>
              <a:t>assignedCountryShouldDeferByOneTest</a:t>
            </a:r>
            <a:r>
              <a:rPr lang="en-US" altLang="ko-KR" sz="1100" dirty="0">
                <a:solidFill>
                  <a:schemeClr val="bg1"/>
                </a:solidFill>
                <a:cs typeface="Arial" pitchFamily="34" charset="0"/>
              </a:rPr>
              <a:t>() method tests the </a:t>
            </a:r>
            <a:r>
              <a:rPr lang="en-US" altLang="ko-KR" sz="1100" dirty="0" err="1">
                <a:solidFill>
                  <a:schemeClr val="bg1"/>
                </a:solidFill>
                <a:cs typeface="Arial" pitchFamily="34" charset="0"/>
              </a:rPr>
              <a:t>handleAssignCountriesCommand</a:t>
            </a:r>
            <a:r>
              <a:rPr lang="en-US" altLang="ko-KR" sz="1100" dirty="0">
                <a:solidFill>
                  <a:schemeClr val="bg1"/>
                </a:solidFill>
                <a:cs typeface="Arial" pitchFamily="34" charset="0"/>
              </a:rPr>
              <a:t>() method of the </a:t>
            </a:r>
            <a:r>
              <a:rPr lang="en-US" altLang="ko-KR" sz="1100" dirty="0" err="1">
                <a:solidFill>
                  <a:schemeClr val="bg1"/>
                </a:solidFill>
                <a:cs typeface="Arial" pitchFamily="34" charset="0"/>
              </a:rPr>
              <a:t>CountryController</a:t>
            </a:r>
            <a:r>
              <a:rPr lang="en-US" altLang="ko-KR" sz="1100" dirty="0">
                <a:solidFill>
                  <a:schemeClr val="bg1"/>
                </a:solidFill>
                <a:cs typeface="Arial" pitchFamily="34" charset="0"/>
              </a:rPr>
              <a:t> class. It checks if the number of assigned countries for each player differs by at most one.</a:t>
            </a:r>
          </a:p>
          <a:p>
            <a:endParaRPr lang="en-US" altLang="ko-KR" sz="1100" dirty="0">
              <a:solidFill>
                <a:schemeClr val="bg1"/>
              </a:solidFill>
              <a:cs typeface="Arial" pitchFamily="34" charset="0"/>
            </a:endParaRPr>
          </a:p>
          <a:p>
            <a:r>
              <a:rPr lang="en-US" altLang="ko-KR" sz="1100" dirty="0">
                <a:solidFill>
                  <a:schemeClr val="bg1"/>
                </a:solidFill>
                <a:cs typeface="Arial" pitchFamily="34" charset="0"/>
              </a:rPr>
              <a:t>The </a:t>
            </a:r>
            <a:r>
              <a:rPr lang="en-US" altLang="ko-KR" sz="1100" dirty="0" err="1">
                <a:solidFill>
                  <a:schemeClr val="bg1"/>
                </a:solidFill>
                <a:cs typeface="Arial" pitchFamily="34" charset="0"/>
              </a:rPr>
              <a:t>shouldNotAddCountryToNonExistingContinent</a:t>
            </a:r>
            <a:r>
              <a:rPr lang="en-US" altLang="ko-KR" sz="1100" dirty="0">
                <a:solidFill>
                  <a:schemeClr val="bg1"/>
                </a:solidFill>
                <a:cs typeface="Arial" pitchFamily="34" charset="0"/>
              </a:rPr>
              <a:t>() method tests the </a:t>
            </a:r>
            <a:r>
              <a:rPr lang="en-US" altLang="ko-KR" sz="1100" dirty="0" err="1">
                <a:solidFill>
                  <a:schemeClr val="bg1"/>
                </a:solidFill>
                <a:cs typeface="Arial" pitchFamily="34" charset="0"/>
              </a:rPr>
              <a:t>handleEditCountryCommand</a:t>
            </a:r>
            <a:r>
              <a:rPr lang="en-US" altLang="ko-KR" sz="1100" dirty="0">
                <a:solidFill>
                  <a:schemeClr val="bg1"/>
                </a:solidFill>
                <a:cs typeface="Arial" pitchFamily="34" charset="0"/>
              </a:rPr>
              <a:t>() method of the </a:t>
            </a:r>
            <a:r>
              <a:rPr lang="en-US" altLang="ko-KR" sz="1100" dirty="0" err="1">
                <a:solidFill>
                  <a:schemeClr val="bg1"/>
                </a:solidFill>
                <a:cs typeface="Arial" pitchFamily="34" charset="0"/>
              </a:rPr>
              <a:t>CountryController</a:t>
            </a:r>
            <a:r>
              <a:rPr lang="en-US" altLang="ko-KR" sz="1100" dirty="0">
                <a:solidFill>
                  <a:schemeClr val="bg1"/>
                </a:solidFill>
                <a:cs typeface="Arial" pitchFamily="34" charset="0"/>
              </a:rPr>
              <a:t> class when trying to add a country to a non-existing continent. It verifies that the country is not added to the countries map.</a:t>
            </a:r>
          </a:p>
          <a:p>
            <a:endParaRPr lang="en-US" altLang="ko-KR" sz="1100" dirty="0">
              <a:solidFill>
                <a:schemeClr val="bg1"/>
              </a:solidFill>
              <a:cs typeface="Arial" pitchFamily="34" charset="0"/>
            </a:endParaRPr>
          </a:p>
          <a:p>
            <a:r>
              <a:rPr lang="en-US" altLang="ko-KR" sz="1100" dirty="0">
                <a:solidFill>
                  <a:schemeClr val="bg1"/>
                </a:solidFill>
                <a:cs typeface="Arial" pitchFamily="34" charset="0"/>
              </a:rPr>
              <a:t>The </a:t>
            </a:r>
            <a:r>
              <a:rPr lang="en-US" altLang="ko-KR" sz="1100" dirty="0" err="1">
                <a:solidFill>
                  <a:schemeClr val="bg1"/>
                </a:solidFill>
                <a:cs typeface="Arial" pitchFamily="34" charset="0"/>
              </a:rPr>
              <a:t>removeContinentTest</a:t>
            </a:r>
            <a:r>
              <a:rPr lang="en-US" altLang="ko-KR" sz="1100" dirty="0">
                <a:solidFill>
                  <a:schemeClr val="bg1"/>
                </a:solidFill>
                <a:cs typeface="Arial" pitchFamily="34" charset="0"/>
              </a:rPr>
              <a:t>() method tests the </a:t>
            </a:r>
            <a:r>
              <a:rPr lang="en-US" altLang="ko-KR" sz="1100" dirty="0" err="1">
                <a:solidFill>
                  <a:schemeClr val="bg1"/>
                </a:solidFill>
                <a:cs typeface="Arial" pitchFamily="34" charset="0"/>
              </a:rPr>
              <a:t>handleEditContinentCommand</a:t>
            </a:r>
            <a:r>
              <a:rPr lang="en-US" altLang="ko-KR" sz="1100" dirty="0">
                <a:solidFill>
                  <a:schemeClr val="bg1"/>
                </a:solidFill>
                <a:cs typeface="Arial" pitchFamily="34" charset="0"/>
              </a:rPr>
              <a:t>() method of the </a:t>
            </a:r>
            <a:r>
              <a:rPr lang="en-US" altLang="ko-KR" sz="1100" dirty="0" err="1">
                <a:solidFill>
                  <a:schemeClr val="bg1"/>
                </a:solidFill>
                <a:cs typeface="Arial" pitchFamily="34" charset="0"/>
              </a:rPr>
              <a:t>CountryController</a:t>
            </a:r>
            <a:r>
              <a:rPr lang="en-US" altLang="ko-KR" sz="1100" dirty="0">
                <a:solidFill>
                  <a:schemeClr val="bg1"/>
                </a:solidFill>
                <a:cs typeface="Arial" pitchFamily="34" charset="0"/>
              </a:rPr>
              <a:t> class when removing a continent. It checks if the continent is removed from the continents map.</a:t>
            </a:r>
          </a:p>
          <a:p>
            <a:endParaRPr lang="en-US" altLang="ko-KR" sz="1100" dirty="0">
              <a:solidFill>
                <a:schemeClr val="bg1"/>
              </a:solidFill>
              <a:cs typeface="Arial" pitchFamily="34" charset="0"/>
            </a:endParaRPr>
          </a:p>
          <a:p>
            <a:r>
              <a:rPr lang="en-US" altLang="ko-KR" sz="1100" dirty="0">
                <a:solidFill>
                  <a:schemeClr val="bg1"/>
                </a:solidFill>
                <a:cs typeface="Arial" pitchFamily="34" charset="0"/>
              </a:rPr>
              <a:t>The </a:t>
            </a:r>
            <a:r>
              <a:rPr lang="en-US" altLang="ko-KR" sz="1100" dirty="0" err="1">
                <a:solidFill>
                  <a:schemeClr val="bg1"/>
                </a:solidFill>
                <a:cs typeface="Arial" pitchFamily="34" charset="0"/>
              </a:rPr>
              <a:t>shouldRemoveRelatedCountriesWhenContinentRemoved</a:t>
            </a:r>
            <a:r>
              <a:rPr lang="en-US" altLang="ko-KR" sz="1100" dirty="0">
                <a:solidFill>
                  <a:schemeClr val="bg1"/>
                </a:solidFill>
                <a:cs typeface="Arial" pitchFamily="34" charset="0"/>
              </a:rPr>
              <a:t>() method tests the </a:t>
            </a:r>
            <a:r>
              <a:rPr lang="en-US" altLang="ko-KR" sz="1100" dirty="0" err="1">
                <a:solidFill>
                  <a:schemeClr val="bg1"/>
                </a:solidFill>
                <a:cs typeface="Arial" pitchFamily="34" charset="0"/>
              </a:rPr>
              <a:t>handleEditContinentCommand</a:t>
            </a:r>
            <a:r>
              <a:rPr lang="en-US" altLang="ko-KR" sz="1100" dirty="0">
                <a:solidFill>
                  <a:schemeClr val="bg1"/>
                </a:solidFill>
                <a:cs typeface="Arial" pitchFamily="34" charset="0"/>
              </a:rPr>
              <a:t>() method of the </a:t>
            </a:r>
            <a:r>
              <a:rPr lang="en-US" altLang="ko-KR" sz="1100" dirty="0" err="1">
                <a:solidFill>
                  <a:schemeClr val="bg1"/>
                </a:solidFill>
                <a:cs typeface="Arial" pitchFamily="34" charset="0"/>
              </a:rPr>
              <a:t>CountryController</a:t>
            </a:r>
            <a:r>
              <a:rPr lang="en-US" altLang="ko-KR" sz="1100" dirty="0">
                <a:solidFill>
                  <a:schemeClr val="bg1"/>
                </a:solidFill>
                <a:cs typeface="Arial" pitchFamily="34" charset="0"/>
              </a:rPr>
              <a:t> class when removing a continent. It verifies that the countries related to the removed continent are also removed from the countries map.</a:t>
            </a:r>
          </a:p>
          <a:p>
            <a:endParaRPr lang="en-US" altLang="ko-KR" sz="1100" dirty="0">
              <a:solidFill>
                <a:schemeClr val="bg1"/>
              </a:solidFill>
              <a:cs typeface="Arial" pitchFamily="34" charset="0"/>
            </a:endParaRPr>
          </a:p>
          <a:p>
            <a:r>
              <a:rPr lang="en-US" altLang="ko-KR" sz="1100" dirty="0">
                <a:solidFill>
                  <a:schemeClr val="bg1"/>
                </a:solidFill>
                <a:cs typeface="Arial" pitchFamily="34" charset="0"/>
              </a:rPr>
              <a:t>The </a:t>
            </a:r>
            <a:r>
              <a:rPr lang="en-US" altLang="ko-KR" sz="1100" dirty="0" err="1">
                <a:solidFill>
                  <a:schemeClr val="bg1"/>
                </a:solidFill>
                <a:cs typeface="Arial" pitchFamily="34" charset="0"/>
              </a:rPr>
              <a:t>shouldRemoveRelatedConnectionsWhenCountryRemoved</a:t>
            </a:r>
            <a:r>
              <a:rPr lang="en-US" altLang="ko-KR" sz="1100" dirty="0">
                <a:solidFill>
                  <a:schemeClr val="bg1"/>
                </a:solidFill>
                <a:cs typeface="Arial" pitchFamily="34" charset="0"/>
              </a:rPr>
              <a:t>() method tests the </a:t>
            </a:r>
            <a:r>
              <a:rPr lang="en-US" altLang="ko-KR" sz="1100" dirty="0" err="1">
                <a:solidFill>
                  <a:schemeClr val="bg1"/>
                </a:solidFill>
                <a:cs typeface="Arial" pitchFamily="34" charset="0"/>
              </a:rPr>
              <a:t>handleEditCountryCommand</a:t>
            </a:r>
            <a:r>
              <a:rPr lang="en-US" altLang="ko-KR" sz="1100" dirty="0">
                <a:solidFill>
                  <a:schemeClr val="bg1"/>
                </a:solidFill>
                <a:cs typeface="Arial" pitchFamily="34" charset="0"/>
              </a:rPr>
              <a:t>() method of the </a:t>
            </a:r>
            <a:r>
              <a:rPr lang="en-US" altLang="ko-KR" sz="1100" dirty="0" err="1">
                <a:solidFill>
                  <a:schemeClr val="bg1"/>
                </a:solidFill>
                <a:cs typeface="Arial" pitchFamily="34" charset="0"/>
              </a:rPr>
              <a:t>CountryController</a:t>
            </a:r>
            <a:r>
              <a:rPr lang="en-US" altLang="ko-KR" sz="1100" dirty="0">
                <a:solidFill>
                  <a:schemeClr val="bg1"/>
                </a:solidFill>
                <a:cs typeface="Arial" pitchFamily="34" charset="0"/>
              </a:rPr>
              <a:t> class when removing a country. It checks if the connections to the removed country are removed from the </a:t>
            </a:r>
            <a:r>
              <a:rPr lang="en-US" altLang="ko-KR" sz="1100" dirty="0" err="1">
                <a:solidFill>
                  <a:schemeClr val="bg1"/>
                </a:solidFill>
                <a:cs typeface="Arial" pitchFamily="34" charset="0"/>
              </a:rPr>
              <a:t>adjacentCountries</a:t>
            </a:r>
            <a:r>
              <a:rPr lang="en-US" altLang="ko-KR" sz="1100" dirty="0">
                <a:solidFill>
                  <a:schemeClr val="bg1"/>
                </a:solidFill>
                <a:cs typeface="Arial" pitchFamily="34" charset="0"/>
              </a:rPr>
              <a:t> list of other countries in the countries map.</a:t>
            </a:r>
          </a:p>
        </p:txBody>
      </p:sp>
    </p:spTree>
    <p:extLst>
      <p:ext uri="{BB962C8B-B14F-4D97-AF65-F5344CB8AC3E}">
        <p14:creationId xmlns:p14="http://schemas.microsoft.com/office/powerpoint/2010/main" val="1476593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dirty="0"/>
              <a:t>Player Controller</a:t>
            </a:r>
            <a:r>
              <a:rPr lang="en-US" sz="3600" i="0" dirty="0">
                <a:solidFill>
                  <a:schemeClr val="bg1"/>
                </a:solidFill>
                <a:effectLst/>
              </a:rPr>
              <a:t> Test</a:t>
            </a:r>
            <a:endParaRPr lang="en-US" sz="3600" dirty="0"/>
          </a:p>
        </p:txBody>
      </p:sp>
      <p:sp>
        <p:nvSpPr>
          <p:cNvPr id="3" name="TextBox 2">
            <a:extLst>
              <a:ext uri="{FF2B5EF4-FFF2-40B4-BE49-F238E27FC236}">
                <a16:creationId xmlns:a16="http://schemas.microsoft.com/office/drawing/2014/main" id="{4E5B27A3-4242-A48F-C2C8-642FC91A75B9}"/>
              </a:ext>
            </a:extLst>
          </p:cNvPr>
          <p:cNvSpPr txBox="1"/>
          <p:nvPr/>
        </p:nvSpPr>
        <p:spPr>
          <a:xfrm>
            <a:off x="399431" y="1563638"/>
            <a:ext cx="8345137" cy="1754326"/>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dirty="0" err="1">
                <a:solidFill>
                  <a:schemeClr val="bg1"/>
                </a:solidFill>
                <a:cs typeface="Arial" pitchFamily="34" charset="0"/>
              </a:rPr>
              <a:t>shouldNotAddMultiplePlayer</a:t>
            </a:r>
            <a:r>
              <a:rPr lang="en-US" altLang="ko-KR" sz="1200" dirty="0">
                <a:solidFill>
                  <a:schemeClr val="bg1"/>
                </a:solidFill>
                <a:cs typeface="Arial" pitchFamily="34" charset="0"/>
              </a:rPr>
              <a:t>() method tests the </a:t>
            </a:r>
            <a:r>
              <a:rPr lang="en-US" altLang="ko-KR" sz="1200" dirty="0" err="1">
                <a:solidFill>
                  <a:schemeClr val="bg1"/>
                </a:solidFill>
                <a:cs typeface="Arial" pitchFamily="34" charset="0"/>
              </a:rPr>
              <a:t>handleGamePlayerCommand</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PlayerController</a:t>
            </a:r>
            <a:r>
              <a:rPr lang="en-US" altLang="ko-KR" sz="1200" dirty="0">
                <a:solidFill>
                  <a:schemeClr val="bg1"/>
                </a:solidFill>
                <a:cs typeface="Arial" pitchFamily="34" charset="0"/>
              </a:rPr>
              <a:t> class when trying to add a player that already exists. It checks if the number of players remains the same.</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dirty="0" err="1">
                <a:solidFill>
                  <a:schemeClr val="bg1"/>
                </a:solidFill>
                <a:cs typeface="Arial" pitchFamily="34" charset="0"/>
              </a:rPr>
              <a:t>shouldNotRemoveNonExistentPlayer</a:t>
            </a:r>
            <a:r>
              <a:rPr lang="en-US" altLang="ko-KR" sz="1200" dirty="0">
                <a:solidFill>
                  <a:schemeClr val="bg1"/>
                </a:solidFill>
                <a:cs typeface="Arial" pitchFamily="34" charset="0"/>
              </a:rPr>
              <a:t>() method tests the </a:t>
            </a:r>
            <a:r>
              <a:rPr lang="en-US" altLang="ko-KR" sz="1200" dirty="0" err="1">
                <a:solidFill>
                  <a:schemeClr val="bg1"/>
                </a:solidFill>
                <a:cs typeface="Arial" pitchFamily="34" charset="0"/>
              </a:rPr>
              <a:t>handleGamePlayerCommand</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PlayerController</a:t>
            </a:r>
            <a:r>
              <a:rPr lang="en-US" altLang="ko-KR" sz="1200" dirty="0">
                <a:solidFill>
                  <a:schemeClr val="bg1"/>
                </a:solidFill>
                <a:cs typeface="Arial" pitchFamily="34" charset="0"/>
              </a:rPr>
              <a:t> class when trying to remove a player that does not exist. It does not perform any assertions.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The </a:t>
            </a:r>
            <a:r>
              <a:rPr lang="en-US" altLang="ko-KR" sz="1200" dirty="0" err="1">
                <a:solidFill>
                  <a:schemeClr val="bg1"/>
                </a:solidFill>
                <a:cs typeface="Arial" pitchFamily="34" charset="0"/>
              </a:rPr>
              <a:t>shouldRemovePlayerCorrectly</a:t>
            </a:r>
            <a:r>
              <a:rPr lang="en-US" altLang="ko-KR" sz="1200" dirty="0">
                <a:solidFill>
                  <a:schemeClr val="bg1"/>
                </a:solidFill>
                <a:cs typeface="Arial" pitchFamily="34" charset="0"/>
              </a:rPr>
              <a:t>() method tests the </a:t>
            </a:r>
            <a:r>
              <a:rPr lang="en-US" altLang="ko-KR" sz="1200" dirty="0" err="1">
                <a:solidFill>
                  <a:schemeClr val="bg1"/>
                </a:solidFill>
                <a:cs typeface="Arial" pitchFamily="34" charset="0"/>
              </a:rPr>
              <a:t>handleGamePlayerCommand</a:t>
            </a:r>
            <a:r>
              <a:rPr lang="en-US" altLang="ko-KR" sz="1200" dirty="0">
                <a:solidFill>
                  <a:schemeClr val="bg1"/>
                </a:solidFill>
                <a:cs typeface="Arial" pitchFamily="34" charset="0"/>
              </a:rPr>
              <a:t>() method of the </a:t>
            </a:r>
            <a:r>
              <a:rPr lang="en-US" altLang="ko-KR" sz="1200" dirty="0" err="1">
                <a:solidFill>
                  <a:schemeClr val="bg1"/>
                </a:solidFill>
                <a:cs typeface="Arial" pitchFamily="34" charset="0"/>
              </a:rPr>
              <a:t>PlayerController</a:t>
            </a:r>
            <a:r>
              <a:rPr lang="en-US" altLang="ko-KR" sz="1200" dirty="0">
                <a:solidFill>
                  <a:schemeClr val="bg1"/>
                </a:solidFill>
                <a:cs typeface="Arial" pitchFamily="34" charset="0"/>
              </a:rPr>
              <a:t> class when removing a player. It verifies that the player is removed from the players map.</a:t>
            </a:r>
          </a:p>
        </p:txBody>
      </p:sp>
    </p:spTree>
    <p:extLst>
      <p:ext uri="{BB962C8B-B14F-4D97-AF65-F5344CB8AC3E}">
        <p14:creationId xmlns:p14="http://schemas.microsoft.com/office/powerpoint/2010/main" val="2996156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Services</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3215761604"/>
              </p:ext>
            </p:extLst>
          </p:nvPr>
        </p:nvGraphicFramePr>
        <p:xfrm>
          <a:off x="2699792" y="2499742"/>
          <a:ext cx="439248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2231740" y="1791856"/>
            <a:ext cx="4752528" cy="707886"/>
          </a:xfrm>
          <a:prstGeom prst="rect">
            <a:avLst/>
          </a:prstGeom>
          <a:noFill/>
        </p:spPr>
        <p:txBody>
          <a:bodyPr wrap="square" rtlCol="0">
            <a:spAutoFit/>
          </a:bodyPr>
          <a:lstStyle/>
          <a:p>
            <a:r>
              <a:rPr lang="en-US" sz="2000" dirty="0">
                <a:solidFill>
                  <a:schemeClr val="bg1"/>
                </a:solidFill>
              </a:rPr>
              <a:t>There are one class in the Services:</a:t>
            </a:r>
          </a:p>
          <a:p>
            <a:pPr algn="l"/>
            <a:endParaRPr lang="en-US" sz="2000" dirty="0">
              <a:solidFill>
                <a:schemeClr val="bg1"/>
              </a:solidFill>
            </a:endParaRPr>
          </a:p>
        </p:txBody>
      </p:sp>
    </p:spTree>
    <p:extLst>
      <p:ext uri="{BB962C8B-B14F-4D97-AF65-F5344CB8AC3E}">
        <p14:creationId xmlns:p14="http://schemas.microsoft.com/office/powerpoint/2010/main" val="3846166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sz="3600" i="0" dirty="0">
                <a:solidFill>
                  <a:schemeClr val="bg1"/>
                </a:solidFill>
                <a:effectLst/>
              </a:rPr>
              <a:t>Game Graph Utils Test</a:t>
            </a:r>
            <a:r>
              <a:rPr lang="en-US" i="0" dirty="0">
                <a:solidFill>
                  <a:schemeClr val="bg1"/>
                </a:solidFill>
                <a:effectLst/>
              </a:rPr>
              <a:t> </a:t>
            </a:r>
            <a:endParaRPr lang="en-US" dirty="0"/>
          </a:p>
        </p:txBody>
      </p:sp>
      <p:sp>
        <p:nvSpPr>
          <p:cNvPr id="13" name="TextBox 12">
            <a:extLst>
              <a:ext uri="{FF2B5EF4-FFF2-40B4-BE49-F238E27FC236}">
                <a16:creationId xmlns:a16="http://schemas.microsoft.com/office/drawing/2014/main" id="{60A3842A-189E-4910-DC26-E805D16A1EDB}"/>
              </a:ext>
            </a:extLst>
          </p:cNvPr>
          <p:cNvSpPr txBox="1"/>
          <p:nvPr/>
        </p:nvSpPr>
        <p:spPr>
          <a:xfrm>
            <a:off x="323528" y="802035"/>
            <a:ext cx="8345137" cy="3754874"/>
          </a:xfrm>
          <a:prstGeom prst="rect">
            <a:avLst/>
          </a:prstGeom>
          <a:solidFill>
            <a:srgbClr val="69B6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The class contains three test methods: </a:t>
            </a:r>
            <a:r>
              <a:rPr lang="en-US" altLang="ko-KR" sz="1400" dirty="0" err="1">
                <a:solidFill>
                  <a:schemeClr val="bg1"/>
                </a:solidFill>
                <a:cs typeface="Arial" pitchFamily="34" charset="0"/>
              </a:rPr>
              <a:t>testIsGraphConnected</a:t>
            </a:r>
            <a:r>
              <a:rPr lang="en-US" altLang="ko-KR" sz="1400" dirty="0">
                <a:solidFill>
                  <a:schemeClr val="bg1"/>
                </a:solidFill>
                <a:cs typeface="Arial" pitchFamily="34" charset="0"/>
              </a:rPr>
              <a:t>(), </a:t>
            </a:r>
            <a:r>
              <a:rPr lang="en-US" altLang="ko-KR" sz="1400" dirty="0" err="1">
                <a:solidFill>
                  <a:schemeClr val="bg1"/>
                </a:solidFill>
                <a:cs typeface="Arial" pitchFamily="34" charset="0"/>
              </a:rPr>
              <a:t>testIsContinentConnected</a:t>
            </a:r>
            <a:r>
              <a:rPr lang="en-US" altLang="ko-KR" sz="1400" dirty="0">
                <a:solidFill>
                  <a:schemeClr val="bg1"/>
                </a:solidFill>
                <a:cs typeface="Arial" pitchFamily="34" charset="0"/>
              </a:rPr>
              <a:t>(), and </a:t>
            </a:r>
            <a:r>
              <a:rPr lang="en-US" altLang="ko-KR" sz="1400" dirty="0" err="1">
                <a:solidFill>
                  <a:schemeClr val="bg1"/>
                </a:solidFill>
                <a:cs typeface="Arial" pitchFamily="34" charset="0"/>
              </a:rPr>
              <a:t>testSelfLoop</a:t>
            </a:r>
            <a:r>
              <a:rPr lang="en-US" altLang="ko-KR" sz="1400" dirty="0">
                <a:solidFill>
                  <a:schemeClr val="bg1"/>
                </a:solidFill>
                <a:cs typeface="Arial" pitchFamily="34" charset="0"/>
              </a:rPr>
              <a:t>().</a:t>
            </a:r>
          </a:p>
          <a:p>
            <a:endParaRPr lang="en-US" altLang="ko-KR" sz="1400" dirty="0">
              <a:solidFill>
                <a:schemeClr val="bg1"/>
              </a:solidFill>
              <a:cs typeface="Arial" pitchFamily="34" charset="0"/>
            </a:endParaRP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The </a:t>
            </a:r>
            <a:r>
              <a:rPr lang="en-US" altLang="ko-KR" sz="1400" dirty="0" err="1">
                <a:solidFill>
                  <a:schemeClr val="bg1"/>
                </a:solidFill>
                <a:cs typeface="Arial" pitchFamily="34" charset="0"/>
              </a:rPr>
              <a:t>testIsGraphConnected</a:t>
            </a:r>
            <a:r>
              <a:rPr lang="en-US" altLang="ko-KR" sz="1400" dirty="0">
                <a:solidFill>
                  <a:schemeClr val="bg1"/>
                </a:solidFill>
                <a:cs typeface="Arial" pitchFamily="34" charset="0"/>
              </a:rPr>
              <a:t>() method tests the </a:t>
            </a:r>
            <a:r>
              <a:rPr lang="en-US" altLang="ko-KR" sz="1400" dirty="0" err="1">
                <a:solidFill>
                  <a:schemeClr val="bg1"/>
                </a:solidFill>
                <a:cs typeface="Arial" pitchFamily="34" charset="0"/>
              </a:rPr>
              <a:t>isGraphConnected</a:t>
            </a:r>
            <a:r>
              <a:rPr lang="en-US" altLang="ko-KR" sz="1400" dirty="0">
                <a:solidFill>
                  <a:schemeClr val="bg1"/>
                </a:solidFill>
                <a:cs typeface="Arial" pitchFamily="34" charset="0"/>
              </a:rPr>
              <a:t>() method of the </a:t>
            </a:r>
            <a:r>
              <a:rPr lang="en-US" altLang="ko-KR" sz="1400" dirty="0" err="1">
                <a:solidFill>
                  <a:schemeClr val="bg1"/>
                </a:solidFill>
                <a:cs typeface="Arial" pitchFamily="34" charset="0"/>
              </a:rPr>
              <a:t>GameGraphUtils</a:t>
            </a:r>
            <a:r>
              <a:rPr lang="en-US" altLang="ko-KR" sz="1400" dirty="0">
                <a:solidFill>
                  <a:schemeClr val="bg1"/>
                </a:solidFill>
                <a:cs typeface="Arial" pitchFamily="34" charset="0"/>
              </a:rPr>
              <a:t> class. It sets up a connected graph and asserts that the graph is connected. Then, it sets up a disconnected graph and asserts that the graph is not connected.</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The </a:t>
            </a:r>
            <a:r>
              <a:rPr lang="en-US" altLang="ko-KR" sz="1400" dirty="0" err="1">
                <a:solidFill>
                  <a:schemeClr val="bg1"/>
                </a:solidFill>
                <a:cs typeface="Arial" pitchFamily="34" charset="0"/>
              </a:rPr>
              <a:t>testIsContinentConnected</a:t>
            </a:r>
            <a:r>
              <a:rPr lang="en-US" altLang="ko-KR" sz="1400" dirty="0">
                <a:solidFill>
                  <a:schemeClr val="bg1"/>
                </a:solidFill>
                <a:cs typeface="Arial" pitchFamily="34" charset="0"/>
              </a:rPr>
              <a:t>() method tests the </a:t>
            </a:r>
            <a:r>
              <a:rPr lang="en-US" altLang="ko-KR" sz="1400" dirty="0" err="1">
                <a:solidFill>
                  <a:schemeClr val="bg1"/>
                </a:solidFill>
                <a:cs typeface="Arial" pitchFamily="34" charset="0"/>
              </a:rPr>
              <a:t>isContinentConnected</a:t>
            </a:r>
            <a:r>
              <a:rPr lang="en-US" altLang="ko-KR" sz="1400" dirty="0">
                <a:solidFill>
                  <a:schemeClr val="bg1"/>
                </a:solidFill>
                <a:cs typeface="Arial" pitchFamily="34" charset="0"/>
              </a:rPr>
              <a:t>() method of the </a:t>
            </a:r>
            <a:r>
              <a:rPr lang="en-US" altLang="ko-KR" sz="1400" dirty="0" err="1">
                <a:solidFill>
                  <a:schemeClr val="bg1"/>
                </a:solidFill>
                <a:cs typeface="Arial" pitchFamily="34" charset="0"/>
              </a:rPr>
              <a:t>GameGraphUtils</a:t>
            </a:r>
            <a:r>
              <a:rPr lang="en-US" altLang="ko-KR" sz="1400" dirty="0">
                <a:solidFill>
                  <a:schemeClr val="bg1"/>
                </a:solidFill>
                <a:cs typeface="Arial" pitchFamily="34" charset="0"/>
              </a:rPr>
              <a:t> class. It sets up a connected graph representing a continent and asserts that the continent is a connected subgraph. Then, it sets up a disconnected continent and asserts that the continent is not a connected subgraph.</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The </a:t>
            </a:r>
            <a:r>
              <a:rPr lang="en-US" altLang="ko-KR" sz="1400" dirty="0" err="1">
                <a:solidFill>
                  <a:schemeClr val="bg1"/>
                </a:solidFill>
                <a:cs typeface="Arial" pitchFamily="34" charset="0"/>
              </a:rPr>
              <a:t>testSelfLoop</a:t>
            </a:r>
            <a:r>
              <a:rPr lang="en-US" altLang="ko-KR" sz="1400" dirty="0">
                <a:solidFill>
                  <a:schemeClr val="bg1"/>
                </a:solidFill>
                <a:cs typeface="Arial" pitchFamily="34" charset="0"/>
              </a:rPr>
              <a:t>() method tests the </a:t>
            </a:r>
            <a:r>
              <a:rPr lang="en-US" altLang="ko-KR" sz="1400" dirty="0" err="1">
                <a:solidFill>
                  <a:schemeClr val="bg1"/>
                </a:solidFill>
                <a:cs typeface="Arial" pitchFamily="34" charset="0"/>
              </a:rPr>
              <a:t>hasSelfLoop</a:t>
            </a:r>
            <a:r>
              <a:rPr lang="en-US" altLang="ko-KR" sz="1400" dirty="0">
                <a:solidFill>
                  <a:schemeClr val="bg1"/>
                </a:solidFill>
                <a:cs typeface="Arial" pitchFamily="34" charset="0"/>
              </a:rPr>
              <a:t>() method of the </a:t>
            </a:r>
            <a:r>
              <a:rPr lang="en-US" altLang="ko-KR" sz="1400" dirty="0" err="1">
                <a:solidFill>
                  <a:schemeClr val="bg1"/>
                </a:solidFill>
                <a:cs typeface="Arial" pitchFamily="34" charset="0"/>
              </a:rPr>
              <a:t>GameGraphUtils</a:t>
            </a:r>
            <a:r>
              <a:rPr lang="en-US" altLang="ko-KR" sz="1400" dirty="0">
                <a:solidFill>
                  <a:schemeClr val="bg1"/>
                </a:solidFill>
                <a:cs typeface="Arial" pitchFamily="34" charset="0"/>
              </a:rPr>
              <a:t> class. It sets up a graph with a self-loop and asserts that the graph has a self-loop.</a:t>
            </a:r>
          </a:p>
          <a:p>
            <a:endParaRPr lang="en-US" altLang="ko-KR" sz="1400" dirty="0">
              <a:solidFill>
                <a:schemeClr val="bg1"/>
              </a:solidFill>
              <a:cs typeface="Arial" pitchFamily="34" charset="0"/>
            </a:endParaRPr>
          </a:p>
        </p:txBody>
      </p:sp>
    </p:spTree>
    <p:extLst>
      <p:ext uri="{BB962C8B-B14F-4D97-AF65-F5344CB8AC3E}">
        <p14:creationId xmlns:p14="http://schemas.microsoft.com/office/powerpoint/2010/main" val="4178986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DC817-272A-D1E2-B792-6A85262C4504}"/>
              </a:ext>
            </a:extLst>
          </p:cNvPr>
          <p:cNvPicPr>
            <a:picLocks noChangeAspect="1"/>
          </p:cNvPicPr>
          <p:nvPr/>
        </p:nvPicPr>
        <p:blipFill>
          <a:blip r:embed="rId2"/>
          <a:stretch>
            <a:fillRect/>
          </a:stretch>
        </p:blipFill>
        <p:spPr>
          <a:xfrm>
            <a:off x="1043608" y="411510"/>
            <a:ext cx="7101456" cy="4443958"/>
          </a:xfrm>
          <a:prstGeom prst="rect">
            <a:avLst/>
          </a:prstGeom>
        </p:spPr>
      </p:pic>
    </p:spTree>
    <p:extLst>
      <p:ext uri="{BB962C8B-B14F-4D97-AF65-F5344CB8AC3E}">
        <p14:creationId xmlns:p14="http://schemas.microsoft.com/office/powerpoint/2010/main" val="762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1920" y="2334962"/>
            <a:ext cx="5436096" cy="473576"/>
          </a:xfrm>
        </p:spPr>
        <p:txBody>
          <a:bodyPr/>
          <a:lstStyle/>
          <a:p>
            <a:r>
              <a:rPr lang="en-US" altLang="ko-KR" sz="4400" dirty="0">
                <a:solidFill>
                  <a:schemeClr val="bg1"/>
                </a:solidFill>
              </a:rPr>
              <a:t>Git Hub Pictures</a:t>
            </a:r>
            <a:endParaRPr lang="ko-KR" altLang="en-US" sz="4400"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791447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F98DA-A0A4-ACED-D65A-542E34B56072}"/>
              </a:ext>
            </a:extLst>
          </p:cNvPr>
          <p:cNvPicPr>
            <a:picLocks noChangeAspect="1"/>
          </p:cNvPicPr>
          <p:nvPr/>
        </p:nvPicPr>
        <p:blipFill>
          <a:blip r:embed="rId2"/>
          <a:stretch>
            <a:fillRect/>
          </a:stretch>
        </p:blipFill>
        <p:spPr>
          <a:xfrm>
            <a:off x="395536" y="213655"/>
            <a:ext cx="3642387" cy="4716189"/>
          </a:xfrm>
          <a:prstGeom prst="rect">
            <a:avLst/>
          </a:prstGeom>
        </p:spPr>
      </p:pic>
      <p:pic>
        <p:nvPicPr>
          <p:cNvPr id="5" name="Picture 4">
            <a:extLst>
              <a:ext uri="{FF2B5EF4-FFF2-40B4-BE49-F238E27FC236}">
                <a16:creationId xmlns:a16="http://schemas.microsoft.com/office/drawing/2014/main" id="{598C3F5E-13A7-CFD1-71AA-6EF061414AF5}"/>
              </a:ext>
            </a:extLst>
          </p:cNvPr>
          <p:cNvPicPr>
            <a:picLocks noChangeAspect="1"/>
          </p:cNvPicPr>
          <p:nvPr/>
        </p:nvPicPr>
        <p:blipFill>
          <a:blip r:embed="rId3"/>
          <a:stretch>
            <a:fillRect/>
          </a:stretch>
        </p:blipFill>
        <p:spPr>
          <a:xfrm>
            <a:off x="4552319" y="242334"/>
            <a:ext cx="3642387" cy="4703987"/>
          </a:xfrm>
          <a:prstGeom prst="rect">
            <a:avLst/>
          </a:prstGeom>
        </p:spPr>
      </p:pic>
    </p:spTree>
    <p:extLst>
      <p:ext uri="{BB962C8B-B14F-4D97-AF65-F5344CB8AC3E}">
        <p14:creationId xmlns:p14="http://schemas.microsoft.com/office/powerpoint/2010/main" val="4020105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A1E84-E881-B7E4-9914-8AC3D49A7798}"/>
              </a:ext>
            </a:extLst>
          </p:cNvPr>
          <p:cNvPicPr>
            <a:picLocks noChangeAspect="1"/>
          </p:cNvPicPr>
          <p:nvPr/>
        </p:nvPicPr>
        <p:blipFill>
          <a:blip r:embed="rId2"/>
          <a:stretch>
            <a:fillRect/>
          </a:stretch>
        </p:blipFill>
        <p:spPr>
          <a:xfrm>
            <a:off x="827584" y="253597"/>
            <a:ext cx="3557532" cy="4636306"/>
          </a:xfrm>
          <a:prstGeom prst="rect">
            <a:avLst/>
          </a:prstGeom>
        </p:spPr>
      </p:pic>
      <p:pic>
        <p:nvPicPr>
          <p:cNvPr id="5" name="Picture 4">
            <a:extLst>
              <a:ext uri="{FF2B5EF4-FFF2-40B4-BE49-F238E27FC236}">
                <a16:creationId xmlns:a16="http://schemas.microsoft.com/office/drawing/2014/main" id="{669DC892-9C19-934F-19D5-CF1DB70500BA}"/>
              </a:ext>
            </a:extLst>
          </p:cNvPr>
          <p:cNvPicPr>
            <a:picLocks noChangeAspect="1"/>
          </p:cNvPicPr>
          <p:nvPr/>
        </p:nvPicPr>
        <p:blipFill>
          <a:blip r:embed="rId3"/>
          <a:stretch>
            <a:fillRect/>
          </a:stretch>
        </p:blipFill>
        <p:spPr>
          <a:xfrm>
            <a:off x="4758885" y="253596"/>
            <a:ext cx="3557531" cy="4605919"/>
          </a:xfrm>
          <a:prstGeom prst="rect">
            <a:avLst/>
          </a:prstGeom>
        </p:spPr>
      </p:pic>
    </p:spTree>
    <p:extLst>
      <p:ext uri="{BB962C8B-B14F-4D97-AF65-F5344CB8AC3E}">
        <p14:creationId xmlns:p14="http://schemas.microsoft.com/office/powerpoint/2010/main" val="717364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2F242A-A9FA-1810-6223-77B4D27BEEEE}"/>
              </a:ext>
            </a:extLst>
          </p:cNvPr>
          <p:cNvPicPr>
            <a:picLocks noChangeAspect="1"/>
          </p:cNvPicPr>
          <p:nvPr/>
        </p:nvPicPr>
        <p:blipFill>
          <a:blip r:embed="rId2"/>
          <a:stretch>
            <a:fillRect/>
          </a:stretch>
        </p:blipFill>
        <p:spPr>
          <a:xfrm>
            <a:off x="683567" y="195486"/>
            <a:ext cx="3660861" cy="4680520"/>
          </a:xfrm>
          <a:prstGeom prst="rect">
            <a:avLst/>
          </a:prstGeom>
        </p:spPr>
      </p:pic>
      <p:pic>
        <p:nvPicPr>
          <p:cNvPr id="7" name="Picture 6">
            <a:extLst>
              <a:ext uri="{FF2B5EF4-FFF2-40B4-BE49-F238E27FC236}">
                <a16:creationId xmlns:a16="http://schemas.microsoft.com/office/drawing/2014/main" id="{57D6351D-B97F-D3DC-F6B3-435B6B56D5D6}"/>
              </a:ext>
            </a:extLst>
          </p:cNvPr>
          <p:cNvPicPr>
            <a:picLocks noChangeAspect="1"/>
          </p:cNvPicPr>
          <p:nvPr/>
        </p:nvPicPr>
        <p:blipFill>
          <a:blip r:embed="rId3"/>
          <a:stretch>
            <a:fillRect/>
          </a:stretch>
        </p:blipFill>
        <p:spPr>
          <a:xfrm>
            <a:off x="4716016" y="203045"/>
            <a:ext cx="3585825" cy="4680520"/>
          </a:xfrm>
          <a:prstGeom prst="rect">
            <a:avLst/>
          </a:prstGeom>
        </p:spPr>
      </p:pic>
    </p:spTree>
    <p:extLst>
      <p:ext uri="{BB962C8B-B14F-4D97-AF65-F5344CB8AC3E}">
        <p14:creationId xmlns:p14="http://schemas.microsoft.com/office/powerpoint/2010/main" val="476358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B375C-D623-3772-1FBD-4A5080DD3042}"/>
              </a:ext>
            </a:extLst>
          </p:cNvPr>
          <p:cNvPicPr>
            <a:picLocks noChangeAspect="1"/>
          </p:cNvPicPr>
          <p:nvPr/>
        </p:nvPicPr>
        <p:blipFill>
          <a:blip r:embed="rId2"/>
          <a:stretch>
            <a:fillRect/>
          </a:stretch>
        </p:blipFill>
        <p:spPr>
          <a:xfrm>
            <a:off x="899592" y="339502"/>
            <a:ext cx="3571519" cy="4587974"/>
          </a:xfrm>
          <a:prstGeom prst="rect">
            <a:avLst/>
          </a:prstGeom>
        </p:spPr>
      </p:pic>
      <p:pic>
        <p:nvPicPr>
          <p:cNvPr id="5" name="Picture 4">
            <a:extLst>
              <a:ext uri="{FF2B5EF4-FFF2-40B4-BE49-F238E27FC236}">
                <a16:creationId xmlns:a16="http://schemas.microsoft.com/office/drawing/2014/main" id="{510C1AD3-9697-6B73-5EDA-E1A5337FE4F3}"/>
              </a:ext>
            </a:extLst>
          </p:cNvPr>
          <p:cNvPicPr>
            <a:picLocks noChangeAspect="1"/>
          </p:cNvPicPr>
          <p:nvPr/>
        </p:nvPicPr>
        <p:blipFill>
          <a:blip r:embed="rId3"/>
          <a:stretch>
            <a:fillRect/>
          </a:stretch>
        </p:blipFill>
        <p:spPr>
          <a:xfrm>
            <a:off x="4860032" y="339502"/>
            <a:ext cx="3572997" cy="4587974"/>
          </a:xfrm>
          <a:prstGeom prst="rect">
            <a:avLst/>
          </a:prstGeom>
        </p:spPr>
      </p:pic>
    </p:spTree>
    <p:extLst>
      <p:ext uri="{BB962C8B-B14F-4D97-AF65-F5344CB8AC3E}">
        <p14:creationId xmlns:p14="http://schemas.microsoft.com/office/powerpoint/2010/main" val="2160726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E4154F-FE29-A758-1CBF-1AEE9E37B30F}"/>
              </a:ext>
            </a:extLst>
          </p:cNvPr>
          <p:cNvPicPr>
            <a:picLocks noChangeAspect="1"/>
          </p:cNvPicPr>
          <p:nvPr/>
        </p:nvPicPr>
        <p:blipFill>
          <a:blip r:embed="rId2"/>
          <a:stretch>
            <a:fillRect/>
          </a:stretch>
        </p:blipFill>
        <p:spPr>
          <a:xfrm>
            <a:off x="3851920" y="241759"/>
            <a:ext cx="3596924" cy="4659982"/>
          </a:xfrm>
          <a:prstGeom prst="rect">
            <a:avLst/>
          </a:prstGeom>
        </p:spPr>
      </p:pic>
      <p:sp>
        <p:nvSpPr>
          <p:cNvPr id="4" name="Title 2">
            <a:extLst>
              <a:ext uri="{FF2B5EF4-FFF2-40B4-BE49-F238E27FC236}">
                <a16:creationId xmlns:a16="http://schemas.microsoft.com/office/drawing/2014/main" id="{54030CA5-418E-BD04-1E24-EFA96A8B9E38}"/>
              </a:ext>
            </a:extLst>
          </p:cNvPr>
          <p:cNvSpPr txBox="1">
            <a:spLocks/>
          </p:cNvSpPr>
          <p:nvPr/>
        </p:nvSpPr>
        <p:spPr>
          <a:xfrm>
            <a:off x="107504" y="62767"/>
            <a:ext cx="3744416" cy="433683"/>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bg1"/>
                </a:solidFill>
                <a:cs typeface="Arial" pitchFamily="34" charset="0"/>
              </a:rPr>
              <a:t>Project Structure</a:t>
            </a:r>
          </a:p>
        </p:txBody>
      </p:sp>
    </p:spTree>
    <p:extLst>
      <p:ext uri="{BB962C8B-B14F-4D97-AF65-F5344CB8AC3E}">
        <p14:creationId xmlns:p14="http://schemas.microsoft.com/office/powerpoint/2010/main" val="267171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F5482F-2DF9-5E49-49DC-E19CE1AC4F23}"/>
              </a:ext>
            </a:extLst>
          </p:cNvPr>
          <p:cNvPicPr>
            <a:picLocks noChangeAspect="1"/>
          </p:cNvPicPr>
          <p:nvPr/>
        </p:nvPicPr>
        <p:blipFill>
          <a:blip r:embed="rId2"/>
          <a:stretch>
            <a:fillRect/>
          </a:stretch>
        </p:blipFill>
        <p:spPr>
          <a:xfrm>
            <a:off x="683568" y="330020"/>
            <a:ext cx="3384376" cy="4483460"/>
          </a:xfrm>
          <a:prstGeom prst="rect">
            <a:avLst/>
          </a:prstGeom>
        </p:spPr>
      </p:pic>
      <p:pic>
        <p:nvPicPr>
          <p:cNvPr id="5" name="Picture 4">
            <a:extLst>
              <a:ext uri="{FF2B5EF4-FFF2-40B4-BE49-F238E27FC236}">
                <a16:creationId xmlns:a16="http://schemas.microsoft.com/office/drawing/2014/main" id="{580420F4-1BA7-0ED8-9C5C-9A3FBB609CD4}"/>
              </a:ext>
            </a:extLst>
          </p:cNvPr>
          <p:cNvPicPr>
            <a:picLocks noChangeAspect="1"/>
          </p:cNvPicPr>
          <p:nvPr/>
        </p:nvPicPr>
        <p:blipFill>
          <a:blip r:embed="rId3"/>
          <a:stretch>
            <a:fillRect/>
          </a:stretch>
        </p:blipFill>
        <p:spPr>
          <a:xfrm>
            <a:off x="4683047" y="294399"/>
            <a:ext cx="3456384" cy="4516264"/>
          </a:xfrm>
          <a:prstGeom prst="rect">
            <a:avLst/>
          </a:prstGeom>
        </p:spPr>
      </p:pic>
    </p:spTree>
    <p:extLst>
      <p:ext uri="{BB962C8B-B14F-4D97-AF65-F5344CB8AC3E}">
        <p14:creationId xmlns:p14="http://schemas.microsoft.com/office/powerpoint/2010/main" val="1760747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611A9-B522-27E9-7B65-1D4F0C57F27A}"/>
              </a:ext>
            </a:extLst>
          </p:cNvPr>
          <p:cNvPicPr>
            <a:picLocks noChangeAspect="1"/>
          </p:cNvPicPr>
          <p:nvPr/>
        </p:nvPicPr>
        <p:blipFill>
          <a:blip r:embed="rId2"/>
          <a:stretch>
            <a:fillRect/>
          </a:stretch>
        </p:blipFill>
        <p:spPr>
          <a:xfrm>
            <a:off x="467544" y="759010"/>
            <a:ext cx="7843468" cy="3625480"/>
          </a:xfrm>
          <a:prstGeom prst="rect">
            <a:avLst/>
          </a:prstGeom>
        </p:spPr>
      </p:pic>
    </p:spTree>
    <p:extLst>
      <p:ext uri="{BB962C8B-B14F-4D97-AF65-F5344CB8AC3E}">
        <p14:creationId xmlns:p14="http://schemas.microsoft.com/office/powerpoint/2010/main" val="1563790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1920" y="2334962"/>
            <a:ext cx="5436096" cy="473576"/>
          </a:xfrm>
        </p:spPr>
        <p:txBody>
          <a:bodyPr/>
          <a:lstStyle/>
          <a:p>
            <a:r>
              <a:rPr lang="en-US" altLang="ko-KR" sz="4400" dirty="0" err="1"/>
              <a:t>JavaDoc</a:t>
            </a:r>
            <a:r>
              <a:rPr lang="en-US" altLang="ko-KR" sz="4400" dirty="0">
                <a:solidFill>
                  <a:schemeClr val="bg1"/>
                </a:solidFill>
              </a:rPr>
              <a:t> Pictures</a:t>
            </a:r>
            <a:endParaRPr lang="ko-KR" altLang="en-US" sz="4400"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836489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5B35C-B054-74AE-763E-D8D272447849}"/>
              </a:ext>
            </a:extLst>
          </p:cNvPr>
          <p:cNvPicPr>
            <a:picLocks noChangeAspect="1"/>
          </p:cNvPicPr>
          <p:nvPr/>
        </p:nvPicPr>
        <p:blipFill>
          <a:blip r:embed="rId2"/>
          <a:stretch>
            <a:fillRect/>
          </a:stretch>
        </p:blipFill>
        <p:spPr>
          <a:xfrm>
            <a:off x="1022889" y="370192"/>
            <a:ext cx="7098222" cy="4403116"/>
          </a:xfrm>
          <a:prstGeom prst="rect">
            <a:avLst/>
          </a:prstGeom>
        </p:spPr>
      </p:pic>
    </p:spTree>
    <p:extLst>
      <p:ext uri="{BB962C8B-B14F-4D97-AF65-F5344CB8AC3E}">
        <p14:creationId xmlns:p14="http://schemas.microsoft.com/office/powerpoint/2010/main" val="3891798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77960-5001-A462-9F56-32DE2E48F187}"/>
              </a:ext>
            </a:extLst>
          </p:cNvPr>
          <p:cNvPicPr>
            <a:picLocks noChangeAspect="1"/>
          </p:cNvPicPr>
          <p:nvPr/>
        </p:nvPicPr>
        <p:blipFill>
          <a:blip r:embed="rId2"/>
          <a:stretch>
            <a:fillRect/>
          </a:stretch>
        </p:blipFill>
        <p:spPr>
          <a:xfrm>
            <a:off x="770861" y="123478"/>
            <a:ext cx="7602278" cy="4715788"/>
          </a:xfrm>
          <a:prstGeom prst="rect">
            <a:avLst/>
          </a:prstGeom>
        </p:spPr>
      </p:pic>
    </p:spTree>
    <p:extLst>
      <p:ext uri="{BB962C8B-B14F-4D97-AF65-F5344CB8AC3E}">
        <p14:creationId xmlns:p14="http://schemas.microsoft.com/office/powerpoint/2010/main" val="647919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AADE57-61F1-9AFC-C8B2-1B219A9BD773}"/>
              </a:ext>
            </a:extLst>
          </p:cNvPr>
          <p:cNvPicPr>
            <a:picLocks noChangeAspect="1"/>
          </p:cNvPicPr>
          <p:nvPr/>
        </p:nvPicPr>
        <p:blipFill>
          <a:blip r:embed="rId2"/>
          <a:stretch>
            <a:fillRect/>
          </a:stretch>
        </p:blipFill>
        <p:spPr>
          <a:xfrm>
            <a:off x="971600" y="280857"/>
            <a:ext cx="7386254" cy="4581786"/>
          </a:xfrm>
          <a:prstGeom prst="rect">
            <a:avLst/>
          </a:prstGeom>
        </p:spPr>
      </p:pic>
    </p:spTree>
    <p:extLst>
      <p:ext uri="{BB962C8B-B14F-4D97-AF65-F5344CB8AC3E}">
        <p14:creationId xmlns:p14="http://schemas.microsoft.com/office/powerpoint/2010/main" val="755257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6A9C8-D19D-A67B-004C-D010CD44ABE8}"/>
              </a:ext>
            </a:extLst>
          </p:cNvPr>
          <p:cNvPicPr>
            <a:picLocks noChangeAspect="1"/>
          </p:cNvPicPr>
          <p:nvPr/>
        </p:nvPicPr>
        <p:blipFill>
          <a:blip r:embed="rId2"/>
          <a:stretch>
            <a:fillRect/>
          </a:stretch>
        </p:blipFill>
        <p:spPr>
          <a:xfrm>
            <a:off x="1354655" y="349771"/>
            <a:ext cx="6434690" cy="4443958"/>
          </a:xfrm>
          <a:prstGeom prst="rect">
            <a:avLst/>
          </a:prstGeom>
        </p:spPr>
      </p:pic>
    </p:spTree>
    <p:extLst>
      <p:ext uri="{BB962C8B-B14F-4D97-AF65-F5344CB8AC3E}">
        <p14:creationId xmlns:p14="http://schemas.microsoft.com/office/powerpoint/2010/main" val="2814758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60EA7-C7AA-7379-1AD5-09D2E771FFB0}"/>
              </a:ext>
            </a:extLst>
          </p:cNvPr>
          <p:cNvPicPr>
            <a:picLocks noChangeAspect="1"/>
          </p:cNvPicPr>
          <p:nvPr/>
        </p:nvPicPr>
        <p:blipFill>
          <a:blip r:embed="rId2"/>
          <a:stretch>
            <a:fillRect/>
          </a:stretch>
        </p:blipFill>
        <p:spPr>
          <a:xfrm>
            <a:off x="971600" y="313767"/>
            <a:ext cx="7280146" cy="4515966"/>
          </a:xfrm>
          <a:prstGeom prst="rect">
            <a:avLst/>
          </a:prstGeom>
        </p:spPr>
      </p:pic>
    </p:spTree>
    <p:extLst>
      <p:ext uri="{BB962C8B-B14F-4D97-AF65-F5344CB8AC3E}">
        <p14:creationId xmlns:p14="http://schemas.microsoft.com/office/powerpoint/2010/main" val="311400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bg1"/>
                </a:solidFill>
              </a:rPr>
              <a:t>Thank you</a:t>
            </a:r>
            <a:endParaRPr lang="ko-KR" altLang="en-US" dirty="0">
              <a:solidFill>
                <a:schemeClr val="bg1"/>
              </a:solidFill>
            </a:endParaRPr>
          </a:p>
        </p:txBody>
      </p:sp>
    </p:spTree>
    <p:extLst>
      <p:ext uri="{BB962C8B-B14F-4D97-AF65-F5344CB8AC3E}">
        <p14:creationId xmlns:p14="http://schemas.microsoft.com/office/powerpoint/2010/main" val="61455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1920" y="2334962"/>
            <a:ext cx="5436096" cy="473576"/>
          </a:xfrm>
        </p:spPr>
        <p:txBody>
          <a:bodyPr/>
          <a:lstStyle/>
          <a:p>
            <a:r>
              <a:rPr lang="en-US" altLang="ko-KR" sz="4400" dirty="0"/>
              <a:t>Code</a:t>
            </a:r>
            <a:endParaRPr lang="ko-KR" altLang="en-US" sz="4400"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18387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194421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Model</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1224672921"/>
              </p:ext>
            </p:extLst>
          </p:nvPr>
        </p:nvGraphicFramePr>
        <p:xfrm>
          <a:off x="2375756" y="1779662"/>
          <a:ext cx="439248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1907704" y="1071776"/>
            <a:ext cx="4752528" cy="707886"/>
          </a:xfrm>
          <a:prstGeom prst="rect">
            <a:avLst/>
          </a:prstGeom>
          <a:noFill/>
        </p:spPr>
        <p:txBody>
          <a:bodyPr wrap="square" rtlCol="0">
            <a:spAutoFit/>
          </a:bodyPr>
          <a:lstStyle/>
          <a:p>
            <a:r>
              <a:rPr lang="en-US" sz="2000" dirty="0">
                <a:solidFill>
                  <a:schemeClr val="bg1"/>
                </a:solidFill>
              </a:rPr>
              <a:t>There are five classes in the Model:</a:t>
            </a:r>
          </a:p>
          <a:p>
            <a:pPr algn="l"/>
            <a:endParaRPr lang="en-US" sz="2000" dirty="0">
              <a:solidFill>
                <a:schemeClr val="bg1"/>
              </a:solidFill>
            </a:endParaRPr>
          </a:p>
        </p:txBody>
      </p:sp>
    </p:spTree>
    <p:extLst>
      <p:ext uri="{BB962C8B-B14F-4D97-AF65-F5344CB8AC3E}">
        <p14:creationId xmlns:p14="http://schemas.microsoft.com/office/powerpoint/2010/main" val="194339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Player</a:t>
            </a:r>
          </a:p>
        </p:txBody>
      </p:sp>
      <p:sp>
        <p:nvSpPr>
          <p:cNvPr id="3" name="Text Placeholder 2">
            <a:extLst>
              <a:ext uri="{FF2B5EF4-FFF2-40B4-BE49-F238E27FC236}">
                <a16:creationId xmlns:a16="http://schemas.microsoft.com/office/drawing/2014/main" id="{97BF11D8-0DE3-4BE2-E36D-F34DBF49B4EF}"/>
              </a:ext>
            </a:extLst>
          </p:cNvPr>
          <p:cNvSpPr>
            <a:spLocks noGrp="1"/>
          </p:cNvSpPr>
          <p:nvPr>
            <p:ph type="body" sz="quarter" idx="11"/>
          </p:nvPr>
        </p:nvSpPr>
        <p:spPr>
          <a:xfrm>
            <a:off x="467544" y="1347614"/>
            <a:ext cx="7992888" cy="1800200"/>
          </a:xfrm>
        </p:spPr>
        <p:txBody>
          <a:bodyPr/>
          <a:lstStyle/>
          <a:p>
            <a:r>
              <a:rPr lang="en-US" sz="1600" dirty="0"/>
              <a:t>The Player class represents a player in a game, with their name, statistics, </a:t>
            </a:r>
          </a:p>
          <a:p>
            <a:r>
              <a:rPr lang="en-US" sz="1600" dirty="0"/>
              <a:t>reinforcements, orders, and the countries they control.</a:t>
            </a:r>
          </a:p>
          <a:p>
            <a:r>
              <a:rPr lang="en-US" sz="1600" dirty="0"/>
              <a:t> </a:t>
            </a:r>
          </a:p>
          <a:p>
            <a:r>
              <a:rPr lang="en-US" sz="1600" dirty="0"/>
              <a:t>The class provides methods for issuing and executing orders, managing </a:t>
            </a:r>
          </a:p>
          <a:p>
            <a:r>
              <a:rPr lang="en-US" sz="1600" dirty="0"/>
              <a:t>reinforcements, and accessing player information.</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spTree>
    <p:extLst>
      <p:ext uri="{BB962C8B-B14F-4D97-AF65-F5344CB8AC3E}">
        <p14:creationId xmlns:p14="http://schemas.microsoft.com/office/powerpoint/2010/main" val="3061825708"/>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2436</TotalTime>
  <Words>5325</Words>
  <Application>Microsoft Office PowerPoint</Application>
  <PresentationFormat>On-screen Show (16:9)</PresentationFormat>
  <Paragraphs>457</Paragraphs>
  <Slides>68</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68</vt:i4>
      </vt:variant>
    </vt:vector>
  </HeadingPairs>
  <TitlesOfParts>
    <vt:vector size="74" baseType="lpstr">
      <vt:lpstr>맑은 고딕</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Mahdieh Sh</cp:lastModifiedBy>
  <cp:revision>111</cp:revision>
  <dcterms:created xsi:type="dcterms:W3CDTF">2016-12-05T23:26:54Z</dcterms:created>
  <dcterms:modified xsi:type="dcterms:W3CDTF">2024-02-19T04:22:49Z</dcterms:modified>
</cp:coreProperties>
</file>